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6" r:id="rId5"/>
    <p:sldMasterId id="2147483684" r:id="rId6"/>
    <p:sldMasterId id="2147483701" r:id="rId7"/>
    <p:sldMasterId id="2147483705" r:id="rId8"/>
  </p:sldMasterIdLst>
  <p:notesMasterIdLst>
    <p:notesMasterId r:id="rId19"/>
  </p:notesMasterIdLst>
  <p:sldIdLst>
    <p:sldId id="2147481790" r:id="rId9"/>
    <p:sldId id="2147481805" r:id="rId10"/>
    <p:sldId id="2147481806" r:id="rId11"/>
    <p:sldId id="2147481807" r:id="rId12"/>
    <p:sldId id="2147481808" r:id="rId13"/>
    <p:sldId id="2147481810" r:id="rId14"/>
    <p:sldId id="2147481809" r:id="rId15"/>
    <p:sldId id="2147481811" r:id="rId16"/>
    <p:sldId id="2147481765" r:id="rId17"/>
    <p:sldId id="2147479721" r:id="rId18"/>
  </p:sldIdLst>
  <p:sldSz cx="9144000" cy="5715000" type="screen16x10"/>
  <p:notesSz cx="9144000" cy="5715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2764D2-9A88-35C5-66E0-47939D43AD89}" name="De Bartolo Alessandro" initials="AD" userId="S::Alessandro.DeBartolo@exprivia.com::de590358-a914-4ebe-a5f4-e73352c831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FFA"/>
    <a:srgbClr val="D8EEF5"/>
    <a:srgbClr val="94B8E4"/>
    <a:srgbClr val="063F66"/>
    <a:srgbClr val="254867"/>
    <a:srgbClr val="54B3F9"/>
    <a:srgbClr val="D7D8D8"/>
    <a:srgbClr val="DF6325"/>
    <a:srgbClr val="81ACDF"/>
    <a:srgbClr val="1F4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30680" autoAdjust="0"/>
  </p:normalViewPr>
  <p:slideViewPr>
    <p:cSldViewPr snapToGrid="0">
      <p:cViewPr varScale="1">
        <p:scale>
          <a:sx n="22" d="100"/>
          <a:sy n="22" d="100"/>
        </p:scale>
        <p:origin x="1516" y="3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E5DAD-35C2-4D4C-8AA9-0579B094DAAF}" type="datetimeFigureOut">
              <a:rPr lang="it-IT" smtClean="0"/>
              <a:t>16/04/2026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2751138"/>
            <a:ext cx="7315200" cy="2249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978F0-9316-4843-A874-6CEE43A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63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75458-EE76-A1A1-D6A8-74BAD944B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07A2CF8-E9F0-12AC-7486-B35A91908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4509670-422D-A327-5924-8A000B7A1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Buongiorno , vi parlerò di cosa sta succedendo in Italia con riferimento al cybercrime . Tra l’altro cosa sia il cybercrime non è cosa scontata. Infatti se il cybercrime è un comportamento illecito fatto tramite sistemi digitali, contro i sistemi digitali o che abbia a che abbia a contesto i sistemi digitali … la definizione </a:t>
            </a:r>
            <a:r>
              <a:rPr lang="it-IT" dirty="0" err="1"/>
              <a:t>trabballa</a:t>
            </a:r>
            <a:r>
              <a:rPr lang="it-IT" dirty="0"/>
              <a:t> in quanto internet è transnazionale, mentre l’illecito ha valore nella nazione. D’altra parte illecito dipende anche da chi la usa, come la pistola ed il giudizio sulla legittimità o meno di una azione è soggetto ad autorità nazionali ed internazionali … </a:t>
            </a:r>
          </a:p>
          <a:p>
            <a:r>
              <a:rPr lang="it-IT" dirty="0"/>
              <a:t>Infine, molto spesso illecito o meno dipende da come lo si usa. Un malware è un insieme di linee di codice. Ad esempio RA</a:t>
            </a:r>
          </a:p>
          <a:p>
            <a:r>
              <a:rPr lang="it-IT" dirty="0"/>
              <a:t>Ecco </a:t>
            </a:r>
            <a:r>
              <a:rPr lang="it-IT" dirty="0" err="1"/>
              <a:t>perche</a:t>
            </a:r>
            <a:r>
              <a:rPr lang="it-IT" dirty="0"/>
              <a:t> noi parliamo di attacco e incidente, qua è più semplice. L’attacco è una serie di attività necessarie per compromettere un sistema digitale, incidente è invece è quando un attacco ha successo.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A37D9-9B1F-CC54-2B59-7E682055A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978F0-9316-4843-A874-6CEE43AFBC7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24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Pero prima di parlare degli attacchi ed incidenti in Italia, spieghiamo il perché facciamo questi studi . Nel mondo fisico questo ò normale, se vado in zona di guerra … mi metto un giubbotto antiproiettile, se vado al polo nord, potrei anche mettermi un giubbotto antiproiettile, ma in genere mi metto abbigliamento termico perché al polo nord è </a:t>
            </a:r>
            <a:r>
              <a:rPr lang="it-IT" dirty="0" err="1"/>
              <a:t>piu</a:t>
            </a:r>
            <a:r>
              <a:rPr lang="it-IT" dirty="0"/>
              <a:t> semplice morire assiderato  , che morire per un proiettile vacante. Quindi studio la minaccia, identifico la contromisura . Poi avendo budget illimitato posso anche decidere di investire in giubbotto antiproiettili al polo nord .. .ma nel mondo fisico cosi come nel digitale il budget è finito.</a:t>
            </a:r>
          </a:p>
          <a:p>
            <a:r>
              <a:rPr lang="it-IT" dirty="0"/>
              <a:t>Quindi se il territorio di scontro è internet, vediamo come internet è presente sul territorio nazionale e questo lo facciamo osservando la distribuzione degli indirizzi IPv4 .</a:t>
            </a:r>
          </a:p>
          <a:p>
            <a:r>
              <a:rPr lang="it-IT" dirty="0"/>
              <a:t>È vero che questa metrica non è unico elemento da considerare perché negli anni </a:t>
            </a:r>
            <a:r>
              <a:rPr lang="it-IT" dirty="0" err="1"/>
              <a:t>anni</a:t>
            </a:r>
            <a:r>
              <a:rPr lang="it-IT" dirty="0"/>
              <a:t> ’80–’90 gli indirizzi venivano assegnati a blocchi enormi. Ad università, grandi aziende tech, enti militari. Poi ci sono i NAT per cui molti utenti oggi condividono un singolo IPv4 tramite . Poi ci sono gli IPv6 ma alla fine è un indicatore, </a:t>
            </a:r>
          </a:p>
          <a:p>
            <a:r>
              <a:rPr lang="it-IT" dirty="0"/>
              <a:t>Non ci sorprende pertanto che abbiamo maggiore densità al nord e poi si scende … al sud con un picco nel lazio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978F0-9316-4843-A874-6CEE43AFBC7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64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Vediamo cosa si collega all’indirizzo ipv4 ed ovviamente troviamo server e client, ma molti sono dispositivi </a:t>
            </a:r>
            <a:r>
              <a:rPr lang="it-IT" dirty="0" err="1"/>
              <a:t>iot</a:t>
            </a:r>
            <a:r>
              <a:rPr lang="it-IT" dirty="0"/>
              <a:t> … ed anche qui la densità e maggiore al nord e meno a sud. Ora attenzione, noi parliamo spesso di cybersecurity facendo riferimento ai server, ai client … ma attenzione il vero problema potrebbe essere la sicurezza dei </a:t>
            </a:r>
            <a:r>
              <a:rPr lang="it-IT" dirty="0" err="1"/>
              <a:t>dispositiv</a:t>
            </a:r>
            <a:r>
              <a:rPr lang="it-IT" dirty="0"/>
              <a:t> </a:t>
            </a:r>
            <a:r>
              <a:rPr lang="it-IT" dirty="0" err="1"/>
              <a:t>iot</a:t>
            </a:r>
            <a:r>
              <a:rPr lang="it-IT" dirty="0"/>
              <a:t> perché la nostra vita dipende dai dispositivi </a:t>
            </a:r>
            <a:r>
              <a:rPr lang="it-IT" dirty="0" err="1"/>
              <a:t>iot</a:t>
            </a:r>
            <a:r>
              <a:rPr lang="it-IT" dirty="0"/>
              <a:t> ( pensate ai dispositivi medici , o sensori ed attuatori in un sistema scada ) ma anche quando la nostra vita non dipende dai sistemi </a:t>
            </a:r>
            <a:r>
              <a:rPr lang="it-IT" dirty="0" err="1"/>
              <a:t>iot</a:t>
            </a:r>
            <a:r>
              <a:rPr lang="it-IT" dirty="0"/>
              <a:t>, pensate ai dispenser di sapone intelligenti , tali dispositivi possono essere usati o come base per un attacco di tipo </a:t>
            </a:r>
            <a:r>
              <a:rPr lang="it-IT" dirty="0" err="1"/>
              <a:t>ddos</a:t>
            </a:r>
            <a:r>
              <a:rPr lang="it-IT" dirty="0"/>
              <a:t> a terzi o per fare movimenti laterali all’interno della azienda. Agli attaccanti … non interessa quanto noi spendiamo per difendere, e per gli attaccanti l’hacking non è un </a:t>
            </a:r>
            <a:r>
              <a:rPr lang="it-IT" dirty="0" err="1"/>
              <a:t>esercisio</a:t>
            </a:r>
            <a:r>
              <a:rPr lang="it-IT" dirty="0"/>
              <a:t> di stile .Se per entrare in azienda trovo un dispenser di sapone non protetto, lo uso. E questo è un problema in quanto noi investiamo in funzione del ritorno di investimento o per il valore dell’asset, ma quanto siamo disposti ad investire per difendere un dispenser di sapone </a:t>
            </a:r>
            <a:r>
              <a:rPr lang="it-IT"/>
              <a:t>?.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978F0-9316-4843-A874-6CEE43AFBC7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98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DEA87-2DF3-E903-7A03-085FB7B4E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31E5B75-2B7F-C3C9-557B-31B4B84C8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B7F0DDA-D30D-5E0A-8F54-B723F61DB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Ed allora questi dispositivi sono sicuri … ne abbiamo presi qualcuno …. ed allora scopriamo che le telecamere di </a:t>
            </a:r>
            <a:r>
              <a:rPr lang="it-IT" dirty="0" err="1"/>
              <a:t>vidoorveglianza</a:t>
            </a:r>
            <a:r>
              <a:rPr lang="it-IT" dirty="0"/>
              <a:t> spesso non hanno protocollo di autenticazione . Abbiamo </a:t>
            </a:r>
            <a:r>
              <a:rPr lang="it-IT" dirty="0" err="1"/>
              <a:t>ilarizzato</a:t>
            </a:r>
            <a:r>
              <a:rPr lang="it-IT" dirty="0"/>
              <a:t> sulla </a:t>
            </a:r>
            <a:r>
              <a:rPr lang="it-IT" dirty="0" err="1"/>
              <a:t>pasword</a:t>
            </a:r>
            <a:r>
              <a:rPr lang="it-IT" dirty="0"/>
              <a:t> </a:t>
            </a:r>
            <a:r>
              <a:rPr lang="it-IT" dirty="0" err="1"/>
              <a:t>louvre</a:t>
            </a:r>
            <a:r>
              <a:rPr lang="it-IT" dirty="0"/>
              <a:t> del </a:t>
            </a:r>
            <a:r>
              <a:rPr lang="it-IT" dirty="0" err="1"/>
              <a:t>louvre</a:t>
            </a:r>
            <a:r>
              <a:rPr lang="it-IT" dirty="0"/>
              <a:t>, ma noi in </a:t>
            </a:r>
            <a:r>
              <a:rPr lang="it-IT" dirty="0" err="1"/>
              <a:t>italia</a:t>
            </a:r>
            <a:r>
              <a:rPr lang="it-IT" dirty="0"/>
              <a:t> non facciamo meglio … anzi.</a:t>
            </a:r>
          </a:p>
          <a:p>
            <a:r>
              <a:rPr lang="it-IT" dirty="0"/>
              <a:t>Vero che le stampanti </a:t>
            </a:r>
            <a:r>
              <a:rPr lang="it-IT" dirty="0" err="1"/>
              <a:t>diminuscono</a:t>
            </a:r>
            <a:r>
              <a:rPr lang="it-IT" dirty="0"/>
              <a:t> e sono </a:t>
            </a:r>
            <a:r>
              <a:rPr lang="it-IT" dirty="0" err="1"/>
              <a:t>piu</a:t>
            </a:r>
            <a:r>
              <a:rPr lang="it-IT" dirty="0"/>
              <a:t> sicure , ma plc e dispositivi medicali crescono 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4D1572-DD9D-19B1-D84D-DE64F32AB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978F0-9316-4843-A874-6CEE43AFBC7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81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CD083-F939-1437-1A72-6EE408AB6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57B4401-FC5C-AE62-13F8-E42428EEF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674C37D-682D-1129-0EF7-D7BDBDFC1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Vediamo allora come queste vulnerabilità si trasformano in attacchi ed incidenti … e non ci sorprende che al nord in valore assoluto ne troviamo di più, fermo restando che se li confrontiamo con la densità …. Paradossalmente il sud risulta maggiormente critico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4745E1-B420-83E8-5D4A-F214666F5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978F0-9316-4843-A874-6CEE43AFBC7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10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D88CF-B27F-EA74-76F0-75B0E20D0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7930DF2-7C22-78B5-48A2-C315682FF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525001-AEE2-9F35-57F0-4DB68E634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 si pensi che tutti gli attacchi si trasformano in incidente, anzi … siamo diventati bravi a respingere … ma quello che succede con ai è che gli attacchi aumentano .. Ed oramai ne abbiamo migliaia ogni 3 mesi grazie anche ad uso di AI .</a:t>
            </a:r>
          </a:p>
          <a:p>
            <a:r>
              <a:rPr lang="it-IT" dirty="0"/>
              <a:t>Qualche anno fa ne avevamo decine ogni 3 mesi ...</a:t>
            </a:r>
          </a:p>
          <a:p>
            <a:r>
              <a:rPr lang="it-IT" dirty="0"/>
              <a:t>Tra l’altro uso di AI ridisegna le contromisure . Fateci caso , qualche anno fa noi </a:t>
            </a:r>
            <a:r>
              <a:rPr lang="it-IT" dirty="0" err="1"/>
              <a:t>deicevamo</a:t>
            </a:r>
            <a:r>
              <a:rPr lang="it-IT" dirty="0"/>
              <a:t> attenzione alle email non scritte benissimo, </a:t>
            </a:r>
            <a:r>
              <a:rPr lang="it-IT" dirty="0" err="1"/>
              <a:t>ogig</a:t>
            </a:r>
            <a:r>
              <a:rPr lang="it-IT" dirty="0"/>
              <a:t> è il contrario …se la email è scritta bene .</a:t>
            </a:r>
          </a:p>
          <a:p>
            <a:r>
              <a:rPr lang="it-IT" dirty="0"/>
              <a:t>Insomma oggi puntare sul fatto di essere fortunato non è una scelta strategicamente vincente.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A2CCCA-BC6C-E302-88AA-83D9CF862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978F0-9316-4843-A874-6CEE43AFBC7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906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5803F-78DA-5C5F-BE7B-9B1B70ADA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5929025-72E2-DD49-133E-C06AD9EE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05E6DB0-263C-6123-6FD7-80F53BEAB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Come tipo di attacchi , direi che senza phishing non ci sarebbe cybersecurity.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poi il malware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(Agent Tesla , 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AsyncRAT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Remcos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RAT ).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 Tesla è un malware di tipo spyware /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infostealer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molto diffuso nel cybercrime. Il suo obiettivo principale è rubare informazioni sensibili dai computer infetti e inviarle all’attaccante.  È in circolazione da molti anni (circa dal 2014) ed è spesso venduto come Malware-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-a-Service nei forum underground.  Una volta installato su un PC (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tipicamen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 Windows), il malware può  Rubare credenziali, 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Keylogging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Screenshot e monitoraggio,  Esfiltrazione dati , arriva sui computer tramite  phishing via email. Con allegati come file .zip, .doc con macro, .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mascherati,  .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.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img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. Costa poco … lo si compera a 9 dollari .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Async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 invece costa qualcosa in + anche se è open source , si riavvia con il reboot.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REMCOS invece è un prodotto commerciale … fatto per sviluppo IT</a:t>
            </a:r>
          </a:p>
          <a:p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CE3BD6-7E8F-4EA1-AF1C-2A17A09ED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978F0-9316-4843-A874-6CEE43AFBC7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59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37807-7B6A-F81C-B0A2-2B14822B5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A7573D9-54A2-4A3D-E628-F62A2FCD6D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2C9FFEF-EBA9-2087-AE6E-7D7536D98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Infine abbiamo fatto uno studio su quanto potenzialmente uso di tecnologie quantistiche possano avere un impatto sugli attacchi ed abbiamo scoperto che già oggi , senza che effettivamente venga utilizzato … abbiamo già attaccanti che cominciano ad operare come se lo avessero . Cioè rubo i dati criptati oggi .. Sapendo che prima o poi </a:t>
            </a:r>
            <a:r>
              <a:rPr lang="it-IT" dirty="0" err="1"/>
              <a:t>avro</a:t>
            </a:r>
            <a:r>
              <a:rPr lang="it-IT" dirty="0"/>
              <a:t> tecnologie che mi semplifichino il </a:t>
            </a:r>
            <a:r>
              <a:rPr lang="it-IT" dirty="0" err="1"/>
              <a:t>decriptying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C61570-601B-41A0-0929-0D1503AC0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978F0-9316-4843-A874-6CEE43AFBC7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20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 gli attacchi sono tanti … e non rispettano orario, gli incidenti dipendono da quando identifico l’attacco . Se l’attacco è alle 8 di sera ed io me ne accorgo alle 8 di mattina, l’incidente è sicuro . Se invece me ne accorgo e </a:t>
            </a:r>
            <a:r>
              <a:rPr lang="it-IT" dirty="0" err="1"/>
              <a:t>reagisto</a:t>
            </a:r>
            <a:r>
              <a:rPr lang="it-IT" dirty="0"/>
              <a:t> subito … incidente è evitabile</a:t>
            </a:r>
          </a:p>
          <a:p>
            <a:r>
              <a:rPr lang="it-IT" dirty="0"/>
              <a:t>Non posso </a:t>
            </a:r>
            <a:r>
              <a:rPr lang="it-IT" dirty="0" err="1"/>
              <a:t>piu</a:t>
            </a:r>
            <a:r>
              <a:rPr lang="it-IT" dirty="0"/>
              <a:t> fare </a:t>
            </a:r>
            <a:r>
              <a:rPr lang="it-IT" dirty="0" err="1"/>
              <a:t>affodamento</a:t>
            </a:r>
            <a:r>
              <a:rPr lang="it-IT" dirty="0"/>
              <a:t> a criptare i dati per essere sicuro che nulla mi </a:t>
            </a:r>
            <a:r>
              <a:rPr lang="it-IT" dirty="0" err="1"/>
              <a:t>puo</a:t>
            </a:r>
            <a:r>
              <a:rPr lang="it-IT" dirty="0"/>
              <a:t> succedere anche se li rubano</a:t>
            </a:r>
          </a:p>
          <a:p>
            <a:r>
              <a:rPr lang="it-IT" dirty="0"/>
              <a:t>Investire in formazione è sempre una buona idea</a:t>
            </a:r>
          </a:p>
          <a:p>
            <a:r>
              <a:rPr lang="it-IT" dirty="0"/>
              <a:t>I perimetri sono eterogenei da </a:t>
            </a:r>
            <a:r>
              <a:rPr lang="it-IT" dirty="0" err="1"/>
              <a:t>maiframe</a:t>
            </a:r>
            <a:r>
              <a:rPr lang="it-IT" dirty="0"/>
              <a:t> ad </a:t>
            </a:r>
            <a:r>
              <a:rPr lang="it-IT" dirty="0" err="1"/>
              <a:t>iot</a:t>
            </a:r>
            <a:r>
              <a:rPr lang="it-IT" dirty="0"/>
              <a:t> …e chi attacca non si preoccupa del fatto che noi riteniamo inutile difendere un dispense di sapone</a:t>
            </a:r>
          </a:p>
          <a:p>
            <a:r>
              <a:rPr lang="it-IT" dirty="0"/>
              <a:t>Investire in sicurezza alla fine del progetto … non è pratico. Come se faccio una f1 e quando è fatta ci metto i freni</a:t>
            </a:r>
          </a:p>
          <a:p>
            <a:r>
              <a:rPr lang="it-IT" dirty="0"/>
              <a:t>Infine, investire conoscendo le minacce … sperando che questo tipo di lavoro che stiamo condividendo possa essere utile.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978F0-9316-4843-A874-6CEE43AFBC7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51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09600" y="759143"/>
            <a:ext cx="8305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1269AF16-F54E-7F9A-137D-A3564F64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700"/>
            <a:ext cx="7180898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063F66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63F66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502" y="1181100"/>
            <a:ext cx="8229600" cy="3771900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5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66700"/>
            <a:ext cx="7180898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063F66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88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-SLIDE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6154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sc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1995" y="2476500"/>
            <a:ext cx="516001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83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58075" y="358774"/>
            <a:ext cx="1228724" cy="45185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5" name="Segnaposto contenuto verticale 4"/>
          <p:cNvSpPr>
            <a:spLocks noGrp="1"/>
          </p:cNvSpPr>
          <p:nvPr>
            <p:ph orient="vert" sz="quarter" idx="10"/>
          </p:nvPr>
        </p:nvSpPr>
        <p:spPr>
          <a:xfrm>
            <a:off x="460375" y="376238"/>
            <a:ext cx="6759709" cy="4498975"/>
          </a:xfrm>
          <a:prstGeom prst="rect">
            <a:avLst/>
          </a:prstGeom>
        </p:spPr>
        <p:txBody>
          <a:bodyPr vert="eaVert"/>
          <a:lstStyle>
            <a:lvl2pPr marL="742950" indent="-285750">
              <a:buFont typeface="Courier New"/>
              <a:buChar char="o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Wingdings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08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95FAA312-A2E6-77A4-3D01-37AEE3618110}"/>
              </a:ext>
            </a:extLst>
          </p:cNvPr>
          <p:cNvSpPr/>
          <p:nvPr userDrawn="1"/>
        </p:nvSpPr>
        <p:spPr>
          <a:xfrm>
            <a:off x="-44450" y="0"/>
            <a:ext cx="9188450" cy="5715000"/>
          </a:xfrm>
          <a:prstGeom prst="rect">
            <a:avLst/>
          </a:prstGeom>
          <a:solidFill>
            <a:srgbClr val="063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Carattere, Elementi grafici, nero, grafica&#10;&#10;Il contenuto generato dall'IA potrebbe non essere corretto.">
            <a:extLst>
              <a:ext uri="{FF2B5EF4-FFF2-40B4-BE49-F238E27FC236}">
                <a16:creationId xmlns:a16="http://schemas.microsoft.com/office/drawing/2014/main" id="{983AC6F9-8B62-E9B1-69D7-E914B1A57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7191" y="-173939"/>
            <a:ext cx="2567275" cy="1182899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9DFACF71-BDEA-D992-696D-1084413DC6E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522648" y="2543968"/>
            <a:ext cx="6098704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5A77"/>
                </a:solidFill>
                <a:latin typeface="Aptos" panose="020B0004020202020204" pitchFamily="34" charset="0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3200" b="0" dirty="0">
                <a:solidFill>
                  <a:srgbClr val="FBFBFB"/>
                </a:solidFill>
                <a:latin typeface="Aptos SemiBold" panose="020B0004020202020204" pitchFamily="34" charset="0"/>
              </a:rPr>
              <a:t>Thanks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4713D633-7CD9-F780-82C4-C6331D4E9AE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15777" y="4623361"/>
            <a:ext cx="803992" cy="27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5A77"/>
                </a:solidFill>
                <a:latin typeface="Aptos" panose="020B0004020202020204" pitchFamily="34" charset="0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F642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 b="0" err="1">
                <a:solidFill>
                  <a:srgbClr val="FBFBFB"/>
                </a:solidFill>
                <a:latin typeface="Aptos SemiBold" panose="020B0004020202020204" pitchFamily="34" charset="0"/>
              </a:rPr>
              <a:t>exprivia.it</a:t>
            </a:r>
            <a:endParaRPr lang="it-IT" sz="1200" b="0">
              <a:solidFill>
                <a:srgbClr val="FBFBFB"/>
              </a:solidFill>
              <a:latin typeface="Aptos SemiBold" panose="020B0004020202020204" pitchFamily="34" charset="0"/>
            </a:endParaRP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B2BBFC3A-6FEC-F54A-D042-9A4CFCFAEDAA}"/>
              </a:ext>
            </a:extLst>
          </p:cNvPr>
          <p:cNvSpPr txBox="1">
            <a:spLocks/>
          </p:cNvSpPr>
          <p:nvPr userDrawn="1"/>
        </p:nvSpPr>
        <p:spPr>
          <a:xfrm>
            <a:off x="315777" y="4893713"/>
            <a:ext cx="4150345" cy="547078"/>
          </a:xfrm>
          <a:prstGeom prst="rect">
            <a:avLst/>
          </a:prstGeom>
        </p:spPr>
        <p:txBody>
          <a:bodyPr lIns="0" tIns="0" bIns="0"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E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100"/>
              </a:spcAft>
            </a:pPr>
            <a:r>
              <a:rPr lang="it-IT" sz="800" i="1">
                <a:solidFill>
                  <a:srgbClr val="FBFBFB"/>
                </a:solidFill>
                <a:latin typeface="Aptos" panose="020B0004020202020204" pitchFamily="34" charset="0"/>
              </a:rPr>
              <a:t>Diritti d’autore e copyright</a:t>
            </a:r>
          </a:p>
          <a:p>
            <a:pPr>
              <a:spcAft>
                <a:spcPts val="100"/>
              </a:spcAft>
            </a:pPr>
            <a:r>
              <a:rPr lang="it-IT" sz="800" b="0" i="1">
                <a:solidFill>
                  <a:srgbClr val="FBFBFB"/>
                </a:solidFill>
                <a:latin typeface="Aptos" panose="020B0004020202020204" pitchFamily="34" charset="0"/>
              </a:rPr>
              <a:t>Questo documento è proprietà esclusiva della società Exprivia </a:t>
            </a:r>
            <a:r>
              <a:rPr lang="it-IT" sz="800" b="0" i="1" err="1">
                <a:solidFill>
                  <a:srgbClr val="FBFBFB"/>
                </a:solidFill>
                <a:latin typeface="Aptos" panose="020B0004020202020204" pitchFamily="34" charset="0"/>
              </a:rPr>
              <a:t>S.p.A</a:t>
            </a:r>
            <a:r>
              <a:rPr lang="it-IT" sz="800" b="0" i="1">
                <a:solidFill>
                  <a:srgbClr val="FBFBFB"/>
                </a:solidFill>
                <a:latin typeface="Aptos" panose="020B0004020202020204" pitchFamily="34" charset="0"/>
              </a:rPr>
              <a:t> e non può essere riprodotto, anche in forma parziale, senza un’autorizzazione scritta della società stessa.</a:t>
            </a:r>
          </a:p>
        </p:txBody>
      </p:sp>
    </p:spTree>
    <p:extLst>
      <p:ext uri="{BB962C8B-B14F-4D97-AF65-F5344CB8AC3E}">
        <p14:creationId xmlns:p14="http://schemas.microsoft.com/office/powerpoint/2010/main" val="262252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2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c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1995" y="2476500"/>
            <a:ext cx="516001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85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63F66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502" y="1181100"/>
            <a:ext cx="8229600" cy="3771900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90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63F66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502" y="1181100"/>
            <a:ext cx="8229600" cy="3771900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66700"/>
            <a:ext cx="7180898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063F66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sc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1995" y="2476500"/>
            <a:ext cx="516001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51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S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00" y="416813"/>
            <a:ext cx="6723698" cy="49244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rgbClr val="063F66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75458447-2EE9-BFC7-1363-698797DAA1E8}"/>
              </a:ext>
            </a:extLst>
          </p:cNvPr>
          <p:cNvSpPr txBox="1">
            <a:spLocks/>
          </p:cNvSpPr>
          <p:nvPr userDrawn="1"/>
        </p:nvSpPr>
        <p:spPr>
          <a:xfrm>
            <a:off x="0" y="5474379"/>
            <a:ext cx="304800" cy="1263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FAFAFA"/>
                </a:solidFill>
                <a:latin typeface="Trebuchet MS"/>
                <a:cs typeface="Trebuchet MS"/>
              </a:defRPr>
            </a:lvl1pPr>
          </a:lstStyle>
          <a:p>
            <a:pPr marL="38100" algn="ctr">
              <a:spcBef>
                <a:spcPts val="75"/>
              </a:spcBef>
            </a:pPr>
            <a:fld id="{81D60167-4931-47E6-BA6A-407CBD079E47}" type="slidenum">
              <a:rPr lang="it-IT" b="1" spc="-50" smtClean="0">
                <a:latin typeface="Aptos" panose="020B0004020202020204" pitchFamily="34" charset="0"/>
              </a:rPr>
              <a:pPr marL="38100" algn="ctr">
                <a:spcBef>
                  <a:spcPts val="75"/>
                </a:spcBef>
              </a:pPr>
              <a:t>‹N›</a:t>
            </a:fld>
            <a:endParaRPr lang="it-IT" b="1" spc="-5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c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1995" y="2476500"/>
            <a:ext cx="516001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23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63F66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502" y="1181100"/>
            <a:ext cx="8229600" cy="3771900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52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09600" y="759143"/>
            <a:ext cx="8305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1269AF16-F54E-7F9A-137D-A3564F64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700"/>
            <a:ext cx="7180898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063F66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91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09600" y="759143"/>
            <a:ext cx="8305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1269AF16-F54E-7F9A-137D-A3564F64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700"/>
            <a:ext cx="7180898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063F66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89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04800" cy="5715000"/>
          </a:xfrm>
          <a:custGeom>
            <a:avLst/>
            <a:gdLst/>
            <a:ahLst/>
            <a:cxnLst/>
            <a:rect l="l" t="t" r="r" b="b"/>
            <a:pathLst>
              <a:path w="304800" h="5715000">
                <a:moveTo>
                  <a:pt x="304800" y="5715000"/>
                </a:moveTo>
                <a:lnTo>
                  <a:pt x="304800" y="0"/>
                </a:lnTo>
                <a:lnTo>
                  <a:pt x="0" y="0"/>
                </a:lnTo>
                <a:lnTo>
                  <a:pt x="0" y="5715000"/>
                </a:lnTo>
                <a:lnTo>
                  <a:pt x="304800" y="5715000"/>
                </a:lnTo>
                <a:close/>
              </a:path>
            </a:pathLst>
          </a:custGeom>
          <a:solidFill>
            <a:srgbClr val="063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1502" y="416813"/>
            <a:ext cx="718089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5A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314450"/>
            <a:ext cx="822960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A84A8F0-921B-F27B-8247-3FF026DD667C}"/>
              </a:ext>
            </a:extLst>
          </p:cNvPr>
          <p:cNvSpPr txBox="1"/>
          <p:nvPr userDrawn="1"/>
        </p:nvSpPr>
        <p:spPr>
          <a:xfrm>
            <a:off x="80786" y="121032"/>
            <a:ext cx="123111" cy="2736468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 marR="0" lvl="0" indent="0" algn="r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dirty="0">
                <a:solidFill>
                  <a:srgbClr val="FAFAFA"/>
                </a:solidFill>
                <a:latin typeface="Aptos" panose="020B0004020202020204" pitchFamily="34" charset="0"/>
                <a:cs typeface="Trebuchet MS"/>
              </a:rPr>
              <a:t>Exprivia Group | </a:t>
            </a:r>
            <a:r>
              <a:rPr lang="it-IT" sz="800" spc="-35" dirty="0">
                <a:solidFill>
                  <a:srgbClr val="FAFAFA"/>
                </a:solidFill>
                <a:latin typeface="Aptos" panose="020B0004020202020204" pitchFamily="34" charset="0"/>
                <a:cs typeface="Trebuchet MS"/>
              </a:rPr>
              <a:t>IT </a:t>
            </a:r>
            <a:r>
              <a:rPr lang="it-IT" sz="800" spc="-35" dirty="0" err="1">
                <a:solidFill>
                  <a:srgbClr val="FAFAFA"/>
                </a:solidFill>
                <a:latin typeface="Aptos" panose="020B0004020202020204" pitchFamily="34" charset="0"/>
                <a:cs typeface="Trebuchet MS"/>
              </a:rPr>
              <a:t>Infrastructure</a:t>
            </a:r>
            <a:r>
              <a:rPr lang="it-IT" sz="800" spc="-35" dirty="0">
                <a:solidFill>
                  <a:srgbClr val="FAFAFA"/>
                </a:solidFill>
                <a:latin typeface="Aptos" panose="020B0004020202020204" pitchFamily="34" charset="0"/>
                <a:cs typeface="Trebuchet MS"/>
              </a:rPr>
              <a:t> Services &amp; Cybersecurity</a:t>
            </a:r>
            <a:endParaRPr sz="800" dirty="0">
              <a:latin typeface="Aptos" panose="020B0004020202020204" pitchFamily="34" charset="0"/>
              <a:cs typeface="Trebuchet MS"/>
            </a:endParaRPr>
          </a:p>
        </p:txBody>
      </p:sp>
      <p:grpSp>
        <p:nvGrpSpPr>
          <p:cNvPr id="54" name="object 3">
            <a:extLst>
              <a:ext uri="{FF2B5EF4-FFF2-40B4-BE49-F238E27FC236}">
                <a16:creationId xmlns:a16="http://schemas.microsoft.com/office/drawing/2014/main" id="{ED7A84AA-D0DC-AF37-69A6-ECB3C531B5E0}"/>
              </a:ext>
            </a:extLst>
          </p:cNvPr>
          <p:cNvGrpSpPr/>
          <p:nvPr userDrawn="1"/>
        </p:nvGrpSpPr>
        <p:grpSpPr>
          <a:xfrm>
            <a:off x="0" y="5324475"/>
            <a:ext cx="357505" cy="390525"/>
            <a:chOff x="0" y="5324475"/>
            <a:chExt cx="357505" cy="390525"/>
          </a:xfrm>
        </p:grpSpPr>
        <p:pic>
          <p:nvPicPr>
            <p:cNvPr id="55" name="object 4">
              <a:extLst>
                <a:ext uri="{FF2B5EF4-FFF2-40B4-BE49-F238E27FC236}">
                  <a16:creationId xmlns:a16="http://schemas.microsoft.com/office/drawing/2014/main" id="{17C58575-312B-43AA-9109-787FBD204F9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324475"/>
              <a:ext cx="357187" cy="390525"/>
            </a:xfrm>
            <a:prstGeom prst="rect">
              <a:avLst/>
            </a:prstGeom>
          </p:spPr>
        </p:pic>
        <p:sp>
          <p:nvSpPr>
            <p:cNvPr id="56" name="object 5">
              <a:extLst>
                <a:ext uri="{FF2B5EF4-FFF2-40B4-BE49-F238E27FC236}">
                  <a16:creationId xmlns:a16="http://schemas.microsoft.com/office/drawing/2014/main" id="{E5950751-FBD3-62FB-0761-0BFA6B1869F9}"/>
                </a:ext>
              </a:extLst>
            </p:cNvPr>
            <p:cNvSpPr/>
            <p:nvPr/>
          </p:nvSpPr>
          <p:spPr>
            <a:xfrm>
              <a:off x="0" y="5362575"/>
              <a:ext cx="304800" cy="352425"/>
            </a:xfrm>
            <a:custGeom>
              <a:avLst/>
              <a:gdLst/>
              <a:ahLst/>
              <a:cxnLst/>
              <a:rect l="l" t="t" r="r" b="b"/>
              <a:pathLst>
                <a:path w="304800" h="352425">
                  <a:moveTo>
                    <a:pt x="0" y="352425"/>
                  </a:moveTo>
                  <a:lnTo>
                    <a:pt x="304800" y="352425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352425"/>
                  </a:lnTo>
                  <a:close/>
                </a:path>
              </a:pathLst>
            </a:custGeom>
            <a:solidFill>
              <a:srgbClr val="DF6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342590-7335-33BE-74E6-AC33370A6ADE}"/>
              </a:ext>
            </a:extLst>
          </p:cNvPr>
          <p:cNvSpPr txBox="1"/>
          <p:nvPr userDrawn="1"/>
        </p:nvSpPr>
        <p:spPr>
          <a:xfrm>
            <a:off x="-12729" y="5398734"/>
            <a:ext cx="308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CF01C9-98F4-4C0D-B371-085712BA1BC4}" type="slidenum">
              <a:rPr lang="it-IT" sz="800" b="1" smtClean="0">
                <a:solidFill>
                  <a:schemeClr val="bg1"/>
                </a:solidFill>
                <a:latin typeface="Aptos" panose="020B0004020202020204" pitchFamily="34" charset="0"/>
              </a:rPr>
              <a:t>‹N›</a:t>
            </a:fld>
            <a:endParaRPr lang="it-IT" sz="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FF2671B8-4794-2D51-6C20-4AF2BF54BB58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7150" y="4552950"/>
            <a:ext cx="161925" cy="638175"/>
          </a:xfrm>
          <a:prstGeom prst="rect">
            <a:avLst/>
          </a:prstGeom>
        </p:spPr>
      </p:pic>
      <p:pic>
        <p:nvPicPr>
          <p:cNvPr id="10" name="Immagine 9" descr="Immagine che contiene Carattere, simbolo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DE5EDC9-E44B-E647-CBB1-CDEDD81D665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9018" y="3919845"/>
            <a:ext cx="839852" cy="17258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A8A4290-3402-B0AA-2C1F-64917C4BC7E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95453" y="0"/>
            <a:ext cx="6178049" cy="571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8" r:id="rId4"/>
    <p:sldLayoutId id="2147483682" r:id="rId5"/>
  </p:sldLayoutIdLst>
  <p:txStyles>
    <p:titleStyle>
      <a:lvl1pPr>
        <a:defRPr sz="2800">
          <a:solidFill>
            <a:srgbClr val="063F66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04800" cy="5715000"/>
          </a:xfrm>
          <a:custGeom>
            <a:avLst/>
            <a:gdLst/>
            <a:ahLst/>
            <a:cxnLst/>
            <a:rect l="l" t="t" r="r" b="b"/>
            <a:pathLst>
              <a:path w="304800" h="5715000">
                <a:moveTo>
                  <a:pt x="304800" y="5715000"/>
                </a:moveTo>
                <a:lnTo>
                  <a:pt x="304800" y="0"/>
                </a:lnTo>
                <a:lnTo>
                  <a:pt x="0" y="0"/>
                </a:lnTo>
                <a:lnTo>
                  <a:pt x="0" y="5715000"/>
                </a:lnTo>
                <a:lnTo>
                  <a:pt x="304800" y="5715000"/>
                </a:lnTo>
                <a:close/>
              </a:path>
            </a:pathLst>
          </a:custGeom>
          <a:solidFill>
            <a:srgbClr val="EB7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908D8B5-2961-9565-130A-1F1EDE08724E}"/>
              </a:ext>
            </a:extLst>
          </p:cNvPr>
          <p:cNvSpPr/>
          <p:nvPr userDrawn="1"/>
        </p:nvSpPr>
        <p:spPr>
          <a:xfrm>
            <a:off x="304800" y="0"/>
            <a:ext cx="8839200" cy="5715000"/>
          </a:xfrm>
          <a:prstGeom prst="rect">
            <a:avLst/>
          </a:prstGeom>
          <a:solidFill>
            <a:srgbClr val="063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bg 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" y="4552950"/>
            <a:ext cx="161925" cy="638175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8A84A8F0-921B-F27B-8247-3FF026DD667C}"/>
              </a:ext>
            </a:extLst>
          </p:cNvPr>
          <p:cNvSpPr txBox="1"/>
          <p:nvPr userDrawn="1"/>
        </p:nvSpPr>
        <p:spPr>
          <a:xfrm>
            <a:off x="58484" y="121032"/>
            <a:ext cx="123111" cy="2203068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err="1">
                <a:solidFill>
                  <a:srgbClr val="FAFAFA"/>
                </a:solidFill>
                <a:latin typeface="Aptos" panose="020B0004020202020204" pitchFamily="34" charset="0"/>
                <a:cs typeface="Trebuchet MS"/>
              </a:rPr>
              <a:t>Exprivia</a:t>
            </a:r>
            <a:r>
              <a:rPr lang="it-IT" sz="800">
                <a:solidFill>
                  <a:srgbClr val="FAFAFA"/>
                </a:solidFill>
                <a:latin typeface="Aptos" panose="020B0004020202020204" pitchFamily="34" charset="0"/>
                <a:cs typeface="Trebuchet MS"/>
              </a:rPr>
              <a:t> Group </a:t>
            </a:r>
            <a:r>
              <a:rPr sz="800">
                <a:solidFill>
                  <a:srgbClr val="FAFAFA"/>
                </a:solidFill>
                <a:latin typeface="Aptos" panose="020B0004020202020204" pitchFamily="34" charset="0"/>
                <a:cs typeface="Trebuchet MS"/>
              </a:rPr>
              <a:t>| </a:t>
            </a:r>
            <a:r>
              <a:rPr lang="it-IT" sz="800">
                <a:solidFill>
                  <a:srgbClr val="FAFAFA"/>
                </a:solidFill>
                <a:latin typeface="Aptos" panose="020B0004020202020204" pitchFamily="34" charset="0"/>
                <a:cs typeface="Trebuchet MS"/>
              </a:rPr>
              <a:t>SAP: </a:t>
            </a:r>
            <a:r>
              <a:rPr lang="it-IT" sz="800" err="1">
                <a:solidFill>
                  <a:srgbClr val="FAFAFA"/>
                </a:solidFill>
                <a:latin typeface="Aptos" panose="020B0004020202020204" pitchFamily="34" charset="0"/>
                <a:cs typeface="Trebuchet MS"/>
              </a:rPr>
              <a:t>Integrated</a:t>
            </a:r>
            <a:r>
              <a:rPr lang="it-IT" sz="800">
                <a:solidFill>
                  <a:srgbClr val="FAFAFA"/>
                </a:solidFill>
                <a:latin typeface="Aptos" panose="020B0004020202020204" pitchFamily="34" charset="0"/>
                <a:cs typeface="Trebuchet MS"/>
              </a:rPr>
              <a:t> Strategy</a:t>
            </a:r>
            <a:endParaRPr sz="800">
              <a:latin typeface="Aptos" panose="020B0004020202020204" pitchFamily="34" charset="0"/>
              <a:cs typeface="Trebuchet MS"/>
            </a:endParaRPr>
          </a:p>
        </p:txBody>
      </p:sp>
      <p:pic>
        <p:nvPicPr>
          <p:cNvPr id="9" name="Immagine 8" descr="Immagine che contiene Carattere, simbolo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143DFF0A-9D4E-2D89-8D02-82BB4C57F3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9018" y="3919845"/>
            <a:ext cx="839852" cy="1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7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83" r:id="rId3"/>
  </p:sldLayoutIdLst>
  <p:hf hdr="0" ftr="0" dt="0"/>
  <p:txStyles>
    <p:titleStyle>
      <a:lvl1pPr>
        <a:defRPr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04800" cy="5715000"/>
          </a:xfrm>
          <a:custGeom>
            <a:avLst/>
            <a:gdLst/>
            <a:ahLst/>
            <a:cxnLst/>
            <a:rect l="l" t="t" r="r" b="b"/>
            <a:pathLst>
              <a:path w="304800" h="5715000">
                <a:moveTo>
                  <a:pt x="304800" y="5715000"/>
                </a:moveTo>
                <a:lnTo>
                  <a:pt x="304800" y="0"/>
                </a:lnTo>
                <a:lnTo>
                  <a:pt x="0" y="0"/>
                </a:lnTo>
                <a:lnTo>
                  <a:pt x="0" y="5715000"/>
                </a:lnTo>
                <a:lnTo>
                  <a:pt x="304800" y="5715000"/>
                </a:lnTo>
                <a:close/>
              </a:path>
            </a:pathLst>
          </a:custGeom>
          <a:solidFill>
            <a:srgbClr val="063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1502" y="416813"/>
            <a:ext cx="718089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5A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314450"/>
            <a:ext cx="822960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A84A8F0-921B-F27B-8247-3FF026DD667C}"/>
              </a:ext>
            </a:extLst>
          </p:cNvPr>
          <p:cNvSpPr txBox="1"/>
          <p:nvPr userDrawn="1"/>
        </p:nvSpPr>
        <p:spPr>
          <a:xfrm>
            <a:off x="58484" y="121032"/>
            <a:ext cx="259045" cy="2660268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>
                <a:solidFill>
                  <a:srgbClr val="FAFAFA"/>
                </a:solidFill>
                <a:latin typeface="Trebuchet MS"/>
                <a:cs typeface="Trebuchet MS"/>
              </a:rPr>
              <a:t>Exprivia Group | </a:t>
            </a:r>
            <a:r>
              <a:rPr lang="it-IT" sz="800" spc="-35">
                <a:solidFill>
                  <a:srgbClr val="FAFAFA"/>
                </a:solidFill>
                <a:latin typeface="Trebuchet MS"/>
                <a:cs typeface="Trebuchet MS"/>
              </a:rPr>
              <a:t>IT </a:t>
            </a:r>
            <a:r>
              <a:rPr lang="it-IT" sz="800" spc="-35" err="1">
                <a:solidFill>
                  <a:srgbClr val="FAFAFA"/>
                </a:solidFill>
                <a:latin typeface="Trebuchet MS"/>
                <a:cs typeface="Trebuchet MS"/>
              </a:rPr>
              <a:t>Infrastructure</a:t>
            </a:r>
            <a:r>
              <a:rPr lang="it-IT" sz="800" spc="-35">
                <a:solidFill>
                  <a:srgbClr val="FAFAFA"/>
                </a:solidFill>
                <a:latin typeface="Trebuchet MS"/>
                <a:cs typeface="Trebuchet MS"/>
              </a:rPr>
              <a:t> Services &amp; Cybersecurity</a:t>
            </a:r>
            <a:endParaRPr lang="it-IT"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endParaRPr sz="800">
              <a:latin typeface="Trebuchet MS"/>
              <a:cs typeface="Trebuchet MS"/>
            </a:endParaRPr>
          </a:p>
        </p:txBody>
      </p:sp>
      <p:grpSp>
        <p:nvGrpSpPr>
          <p:cNvPr id="54" name="object 3">
            <a:extLst>
              <a:ext uri="{FF2B5EF4-FFF2-40B4-BE49-F238E27FC236}">
                <a16:creationId xmlns:a16="http://schemas.microsoft.com/office/drawing/2014/main" id="{ED7A84AA-D0DC-AF37-69A6-ECB3C531B5E0}"/>
              </a:ext>
            </a:extLst>
          </p:cNvPr>
          <p:cNvGrpSpPr/>
          <p:nvPr userDrawn="1"/>
        </p:nvGrpSpPr>
        <p:grpSpPr>
          <a:xfrm>
            <a:off x="0" y="5324475"/>
            <a:ext cx="357505" cy="390525"/>
            <a:chOff x="0" y="5324475"/>
            <a:chExt cx="357505" cy="390525"/>
          </a:xfrm>
        </p:grpSpPr>
        <p:pic>
          <p:nvPicPr>
            <p:cNvPr id="55" name="object 4">
              <a:extLst>
                <a:ext uri="{FF2B5EF4-FFF2-40B4-BE49-F238E27FC236}">
                  <a16:creationId xmlns:a16="http://schemas.microsoft.com/office/drawing/2014/main" id="{17C58575-312B-43AA-9109-787FBD204F9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5324475"/>
              <a:ext cx="357187" cy="390525"/>
            </a:xfrm>
            <a:prstGeom prst="rect">
              <a:avLst/>
            </a:prstGeom>
          </p:spPr>
        </p:pic>
        <p:sp>
          <p:nvSpPr>
            <p:cNvPr id="56" name="object 5">
              <a:extLst>
                <a:ext uri="{FF2B5EF4-FFF2-40B4-BE49-F238E27FC236}">
                  <a16:creationId xmlns:a16="http://schemas.microsoft.com/office/drawing/2014/main" id="{E5950751-FBD3-62FB-0761-0BFA6B1869F9}"/>
                </a:ext>
              </a:extLst>
            </p:cNvPr>
            <p:cNvSpPr/>
            <p:nvPr/>
          </p:nvSpPr>
          <p:spPr>
            <a:xfrm>
              <a:off x="0" y="5362575"/>
              <a:ext cx="304800" cy="352425"/>
            </a:xfrm>
            <a:custGeom>
              <a:avLst/>
              <a:gdLst/>
              <a:ahLst/>
              <a:cxnLst/>
              <a:rect l="l" t="t" r="r" b="b"/>
              <a:pathLst>
                <a:path w="304800" h="352425">
                  <a:moveTo>
                    <a:pt x="0" y="352425"/>
                  </a:moveTo>
                  <a:lnTo>
                    <a:pt x="304800" y="352425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352425"/>
                  </a:lnTo>
                  <a:close/>
                </a:path>
              </a:pathLst>
            </a:custGeom>
            <a:solidFill>
              <a:srgbClr val="DF6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342590-7335-33BE-74E6-AC33370A6ADE}"/>
              </a:ext>
            </a:extLst>
          </p:cNvPr>
          <p:cNvSpPr txBox="1"/>
          <p:nvPr userDrawn="1"/>
        </p:nvSpPr>
        <p:spPr>
          <a:xfrm>
            <a:off x="-12729" y="5398734"/>
            <a:ext cx="308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CF01C9-98F4-4C0D-B371-085712BA1BC4}" type="slidenum">
              <a:rPr lang="it-IT" sz="800" b="1" smtClean="0">
                <a:solidFill>
                  <a:schemeClr val="bg1"/>
                </a:solidFill>
                <a:latin typeface="Aptos" panose="020B0004020202020204" pitchFamily="34" charset="0"/>
              </a:rPr>
              <a:t>‹N›</a:t>
            </a:fld>
            <a:endParaRPr lang="it-IT" sz="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FF2671B8-4794-2D51-6C20-4AF2BF54BB58}"/>
              </a:ext>
            </a:extLst>
          </p:cNvPr>
          <p:cNvPicPr/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57150" y="4552950"/>
            <a:ext cx="161925" cy="638175"/>
          </a:xfrm>
          <a:prstGeom prst="rect">
            <a:avLst/>
          </a:prstGeom>
        </p:spPr>
      </p:pic>
      <p:pic>
        <p:nvPicPr>
          <p:cNvPr id="10" name="Immagine 9" descr="Immagine che contiene Carattere, simbolo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DE5EDC9-E44B-E647-CBB1-CDEDD81D665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9018" y="3919845"/>
            <a:ext cx="839852" cy="17258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5B804D0-35F6-A5F3-573C-B0667D1F30E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965951" y="121032"/>
            <a:ext cx="617804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04" r:id="rId7"/>
  </p:sldLayoutIdLst>
  <p:txStyles>
    <p:titleStyle>
      <a:lvl1pPr>
        <a:defRPr sz="2800">
          <a:solidFill>
            <a:srgbClr val="063F66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11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04800" cy="5715000"/>
          </a:xfrm>
          <a:custGeom>
            <a:avLst/>
            <a:gdLst/>
            <a:ahLst/>
            <a:cxnLst/>
            <a:rect l="l" t="t" r="r" b="b"/>
            <a:pathLst>
              <a:path w="304800" h="5715000">
                <a:moveTo>
                  <a:pt x="304800" y="5715000"/>
                </a:moveTo>
                <a:lnTo>
                  <a:pt x="304800" y="0"/>
                </a:lnTo>
                <a:lnTo>
                  <a:pt x="0" y="0"/>
                </a:lnTo>
                <a:lnTo>
                  <a:pt x="0" y="5715000"/>
                </a:lnTo>
                <a:lnTo>
                  <a:pt x="304800" y="5715000"/>
                </a:lnTo>
                <a:close/>
              </a:path>
            </a:pathLst>
          </a:custGeom>
          <a:solidFill>
            <a:srgbClr val="EB7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908D8B5-2961-9565-130A-1F1EDE08724E}"/>
              </a:ext>
            </a:extLst>
          </p:cNvPr>
          <p:cNvSpPr/>
          <p:nvPr userDrawn="1"/>
        </p:nvSpPr>
        <p:spPr>
          <a:xfrm>
            <a:off x="304800" y="0"/>
            <a:ext cx="8839200" cy="5715000"/>
          </a:xfrm>
          <a:prstGeom prst="rect">
            <a:avLst/>
          </a:prstGeom>
          <a:solidFill>
            <a:srgbClr val="063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bg 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" y="4552950"/>
            <a:ext cx="161925" cy="638175"/>
          </a:xfrm>
          <a:prstGeom prst="rect">
            <a:avLst/>
          </a:prstGeom>
        </p:spPr>
      </p:pic>
      <p:pic>
        <p:nvPicPr>
          <p:cNvPr id="9" name="Immagine 8" descr="Immagine che contiene Carattere, simbolo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143DFF0A-9D4E-2D89-8D02-82BB4C57F3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9018" y="3919845"/>
            <a:ext cx="839852" cy="172589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84AECA2-AC49-1041-0E61-04F7E529C308}"/>
              </a:ext>
            </a:extLst>
          </p:cNvPr>
          <p:cNvSpPr txBox="1"/>
          <p:nvPr userDrawn="1"/>
        </p:nvSpPr>
        <p:spPr>
          <a:xfrm>
            <a:off x="80786" y="121032"/>
            <a:ext cx="123111" cy="2736468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 marR="0" lvl="0" indent="0" algn="r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dirty="0">
                <a:solidFill>
                  <a:srgbClr val="FAFAFA"/>
                </a:solidFill>
                <a:latin typeface="Trebuchet MS"/>
                <a:cs typeface="Trebuchet MS"/>
              </a:rPr>
              <a:t>Exprivia.it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862783-F73A-1BE0-49F1-CDC07739E014}"/>
              </a:ext>
            </a:extLst>
          </p:cNvPr>
          <p:cNvSpPr txBox="1"/>
          <p:nvPr userDrawn="1"/>
        </p:nvSpPr>
        <p:spPr>
          <a:xfrm>
            <a:off x="-12729" y="5398734"/>
            <a:ext cx="308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CF01C9-98F4-4C0D-B371-085712BA1BC4}" type="slidenum">
              <a:rPr lang="it-IT" sz="800" b="1" smtClean="0">
                <a:solidFill>
                  <a:schemeClr val="bg1"/>
                </a:solidFill>
                <a:latin typeface="Aptos" panose="020B0004020202020204" pitchFamily="34" charset="0"/>
              </a:rPr>
              <a:t>‹N›</a:t>
            </a:fld>
            <a:endParaRPr lang="it-IT" sz="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5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hf hdr="0" ftr="0" dt="0"/>
  <p:txStyles>
    <p:titleStyle>
      <a:lvl1pPr>
        <a:defRPr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8CC37-FD3D-E234-C1D5-48209EB66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14FCDFDD-083A-B31C-16EA-05313BA09342}"/>
              </a:ext>
            </a:extLst>
          </p:cNvPr>
          <p:cNvSpPr txBox="1"/>
          <p:nvPr/>
        </p:nvSpPr>
        <p:spPr>
          <a:xfrm>
            <a:off x="220178" y="685930"/>
            <a:ext cx="7552222" cy="196079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70"/>
              </a:spcBef>
            </a:pPr>
            <a:endParaRPr lang="en-US" sz="6000" b="1" spc="-229" dirty="0">
              <a:solidFill>
                <a:srgbClr val="FAFAFA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499"/>
              </a:lnSpc>
              <a:spcBef>
                <a:spcPts val="70"/>
              </a:spcBef>
            </a:pPr>
            <a:endParaRPr lang="it-IT" sz="6600" b="1" spc="-229" dirty="0">
              <a:solidFill>
                <a:srgbClr val="FAFAFA"/>
              </a:solidFill>
              <a:latin typeface="Trebuchet MS"/>
              <a:cs typeface="Trebuchet M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8B9DC98-CCCC-7165-404B-A65FAC2D05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42385" y="5139925"/>
            <a:ext cx="1596815" cy="327552"/>
          </a:xfrm>
          <a:prstGeom prst="rect">
            <a:avLst/>
          </a:prstGeom>
        </p:spPr>
      </p:pic>
      <p:pic>
        <p:nvPicPr>
          <p:cNvPr id="12" name="Immagine 11" descr="Immagine che contiene Carattere, Elementi grafici, logo, grafica&#10;&#10;Il contenuto generato dall'IA potrebbe non essere corretto.">
            <a:extLst>
              <a:ext uri="{FF2B5EF4-FFF2-40B4-BE49-F238E27FC236}">
                <a16:creationId xmlns:a16="http://schemas.microsoft.com/office/drawing/2014/main" id="{8585F724-6F87-1484-6898-CF97B317C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137539"/>
            <a:ext cx="1545579" cy="3810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A4B21D-418B-BB6D-FBC8-98053D102E07}"/>
              </a:ext>
            </a:extLst>
          </p:cNvPr>
          <p:cNvSpPr txBox="1"/>
          <p:nvPr/>
        </p:nvSpPr>
        <p:spPr>
          <a:xfrm>
            <a:off x="304800" y="2462057"/>
            <a:ext cx="4689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229" dirty="0">
                <a:solidFill>
                  <a:srgbClr val="FAFAFA"/>
                </a:solidFill>
                <a:latin typeface="Trebuchet MS"/>
                <a:cs typeface="Trebuchet MS"/>
              </a:rPr>
              <a:t>@domenicoraguseo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95FD65-D676-53DB-1867-A2EEE3598CCF}"/>
              </a:ext>
            </a:extLst>
          </p:cNvPr>
          <p:cNvSpPr txBox="1"/>
          <p:nvPr/>
        </p:nvSpPr>
        <p:spPr>
          <a:xfrm>
            <a:off x="304800" y="685930"/>
            <a:ext cx="883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Rubare oggi, decifrare domani</a:t>
            </a:r>
          </a:p>
          <a:p>
            <a:r>
              <a:rPr lang="it-IT" sz="2400" dirty="0">
                <a:solidFill>
                  <a:schemeClr val="bg1"/>
                </a:solidFill>
              </a:rPr>
              <a:t>La nuova strategia del cybercrime e le sfide per la sicurezza</a:t>
            </a:r>
          </a:p>
        </p:txBody>
      </p:sp>
    </p:spTree>
    <p:extLst>
      <p:ext uri="{BB962C8B-B14F-4D97-AF65-F5344CB8AC3E}">
        <p14:creationId xmlns:p14="http://schemas.microsoft.com/office/powerpoint/2010/main" val="268864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19142C-8C02-E5C8-67EB-7EF92576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67" y="5162994"/>
            <a:ext cx="1407872" cy="33374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4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2AD8C4-BD21-2179-02C1-3FC1B0B1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02" y="416813"/>
            <a:ext cx="8354790" cy="984885"/>
          </a:xfrm>
        </p:spPr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, perché, </a:t>
            </a:r>
            <a:r>
              <a:rPr lang="it-IT" dirty="0" err="1"/>
              <a:t>pourquoi</a:t>
            </a:r>
            <a:r>
              <a:rPr lang="it-IT" dirty="0"/>
              <a:t>, ¿por </a:t>
            </a:r>
            <a:r>
              <a:rPr lang="it-IT" dirty="0" err="1"/>
              <a:t>qué</a:t>
            </a:r>
            <a:r>
              <a:rPr lang="it-IT" dirty="0"/>
              <a:t>?, </a:t>
            </a:r>
            <a:r>
              <a:rPr lang="it-IT" dirty="0" err="1"/>
              <a:t>Warum</a:t>
            </a:r>
            <a:r>
              <a:rPr lang="it-IT" dirty="0"/>
              <a:t>?,</a:t>
            </a:r>
            <a:r>
              <a:rPr lang="ja-JP" altLang="it-IT" dirty="0"/>
              <a:t> 为什么</a:t>
            </a:r>
            <a:r>
              <a:rPr lang="it-IT" dirty="0"/>
              <a:t>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ADDEEA-9E31-82B7-4093-9E72CCA59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502" y="1598369"/>
            <a:ext cx="3980497" cy="12926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Studia il territorio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Fai la cosa giusta, non sprecare soldi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Valuta le minacce ed adotta le contromisure opportune</a:t>
            </a:r>
          </a:p>
        </p:txBody>
      </p:sp>
      <p:pic>
        <p:nvPicPr>
          <p:cNvPr id="5" name="Immagine 4" descr="Immagine che contiene vestiti, calzature, cartone animato, persona&#10;&#10;Il contenuto generato dall'IA potrebbe non essere corretto.">
            <a:extLst>
              <a:ext uri="{FF2B5EF4-FFF2-40B4-BE49-F238E27FC236}">
                <a16:creationId xmlns:a16="http://schemas.microsoft.com/office/drawing/2014/main" id="{A422C9FD-8115-E9DF-7AEB-B0C7E9690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61" y="1358032"/>
            <a:ext cx="3846041" cy="38460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08F351-B1F3-BBC5-68AE-6C5A665FA827}"/>
              </a:ext>
            </a:extLst>
          </p:cNvPr>
          <p:cNvSpPr txBox="1"/>
          <p:nvPr/>
        </p:nvSpPr>
        <p:spPr>
          <a:xfrm>
            <a:off x="591502" y="5223329"/>
            <a:ext cx="37338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Numero di indirizzi IPv4 per milione di abitanti nel 2025 in Italia</a:t>
            </a:r>
            <a:endParaRPr lang="it-IT" sz="10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CAD1A40-FA12-45D2-365B-865BDB8F9660}"/>
              </a:ext>
            </a:extLst>
          </p:cNvPr>
          <p:cNvSpPr txBox="1"/>
          <p:nvPr/>
        </p:nvSpPr>
        <p:spPr>
          <a:xfrm>
            <a:off x="4884007" y="5298187"/>
            <a:ext cx="4578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Immagine creata con AI</a:t>
            </a:r>
            <a:endParaRPr lang="it-IT" sz="11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DCF1A2-9565-E1CA-9626-1ADD082CB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2" t="1542" r="713" b="1078"/>
          <a:stretch>
            <a:fillRect/>
          </a:stretch>
        </p:blipFill>
        <p:spPr bwMode="auto">
          <a:xfrm>
            <a:off x="1219120" y="2989752"/>
            <a:ext cx="2971923" cy="2207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175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FDE69-4F7B-342E-02D8-58F5AF01F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8E3B58-04F0-E1B6-4822-C2B7096E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02" y="272041"/>
            <a:ext cx="8354790" cy="492443"/>
          </a:xfrm>
        </p:spPr>
        <p:txBody>
          <a:bodyPr/>
          <a:lstStyle/>
          <a:p>
            <a:r>
              <a:rPr lang="it-IT" dirty="0"/>
              <a:t>IT or IoT,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problem</a:t>
            </a:r>
            <a:r>
              <a:rPr lang="it-IT" dirty="0"/>
              <a:t> 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DBA3C7-E22C-0E65-4407-682036478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502" y="1062056"/>
            <a:ext cx="7143828" cy="8617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Non solo </a:t>
            </a:r>
            <a:r>
              <a:rPr lang="it-IT" sz="1400" dirty="0" err="1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ioT</a:t>
            </a: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maggiori al nord, poi centro e quindi sud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Anche in proporzione ad abitanti, il nord fa maggiore uso di dispositivi 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F81526-D229-DED9-5C5F-6BFF6EBE9B84}"/>
              </a:ext>
            </a:extLst>
          </p:cNvPr>
          <p:cNvSpPr txBox="1"/>
          <p:nvPr/>
        </p:nvSpPr>
        <p:spPr>
          <a:xfrm>
            <a:off x="526163" y="5245641"/>
            <a:ext cx="37338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Numero di dispositivi IoT collegat</a:t>
            </a:r>
            <a:r>
              <a:rPr lang="it-IT" sz="105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i a Ipv4 per milione di abitanti</a:t>
            </a:r>
            <a:endParaRPr lang="it-IT" sz="10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4D009D-69F6-88DA-3B71-82C0B37DA7AB}"/>
              </a:ext>
            </a:extLst>
          </p:cNvPr>
          <p:cNvSpPr txBox="1"/>
          <p:nvPr/>
        </p:nvSpPr>
        <p:spPr>
          <a:xfrm>
            <a:off x="4950292" y="5322585"/>
            <a:ext cx="4578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Numero di dispositivi IoT collegati a </a:t>
            </a:r>
            <a:r>
              <a:rPr lang="it-IT" sz="1100" dirty="0" err="1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a</a:t>
            </a:r>
            <a:r>
              <a:rPr lang="it-IT" sz="110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 ipv4</a:t>
            </a:r>
            <a:endParaRPr lang="it-IT" sz="1100" dirty="0"/>
          </a:p>
        </p:txBody>
      </p:sp>
      <p:pic>
        <p:nvPicPr>
          <p:cNvPr id="5" name="Elemento grafico 1">
            <a:extLst>
              <a:ext uri="{FF2B5EF4-FFF2-40B4-BE49-F238E27FC236}">
                <a16:creationId xmlns:a16="http://schemas.microsoft.com/office/drawing/2014/main" id="{52D39BAE-0299-C10A-5A36-2B611C25D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" t="1983" r="839" b="663"/>
          <a:stretch>
            <a:fillRect/>
          </a:stretch>
        </p:blipFill>
        <p:spPr bwMode="auto">
          <a:xfrm>
            <a:off x="598260" y="2353985"/>
            <a:ext cx="3595449" cy="2663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23CA99C-73F6-7BCD-3A13-7CA032BE73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2" t="1542" r="713" b="1078"/>
          <a:stretch>
            <a:fillRect/>
          </a:stretch>
        </p:blipFill>
        <p:spPr bwMode="auto">
          <a:xfrm>
            <a:off x="4639306" y="2367003"/>
            <a:ext cx="3978531" cy="2955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829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4B5D1-6D8D-191B-01D7-D1CAB771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EEC258-E9DB-6224-4E85-9A93F115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02" y="272041"/>
            <a:ext cx="8354790" cy="492443"/>
          </a:xfrm>
        </p:spPr>
        <p:txBody>
          <a:bodyPr/>
          <a:lstStyle/>
          <a:p>
            <a:r>
              <a:rPr lang="it-IT" dirty="0"/>
              <a:t>IT or IoT,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problem</a:t>
            </a:r>
            <a:r>
              <a:rPr lang="it-IT" dirty="0"/>
              <a:t> 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06D173-9A3A-0F92-D5F1-DD4C25E6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964" y="1419917"/>
            <a:ext cx="7143828" cy="12926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Unsecure</a:t>
            </a: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IoT Index, il sud comanda , il centro recupera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Good : le stampanti stanno diventando sicure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Le telecamere rock e preoccupano i dispositivi medicali e PLC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44047C-DBB3-DD51-521E-CD75BC8785AD}"/>
              </a:ext>
            </a:extLst>
          </p:cNvPr>
          <p:cNvSpPr txBox="1"/>
          <p:nvPr/>
        </p:nvSpPr>
        <p:spPr>
          <a:xfrm>
            <a:off x="591502" y="4736186"/>
            <a:ext cx="37338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dirty="0" err="1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Unsecure</a:t>
            </a:r>
            <a:r>
              <a:rPr lang="it-IT" sz="105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 IoT Index by </a:t>
            </a:r>
            <a:r>
              <a:rPr lang="it-IT" sz="1050" dirty="0" err="1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region</a:t>
            </a:r>
            <a:endParaRPr lang="it-IT" sz="10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182523-6822-3B6A-4E55-CA12973C45B0}"/>
              </a:ext>
            </a:extLst>
          </p:cNvPr>
          <p:cNvSpPr txBox="1"/>
          <p:nvPr/>
        </p:nvSpPr>
        <p:spPr>
          <a:xfrm>
            <a:off x="4667550" y="4728492"/>
            <a:ext cx="4578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Unsecure</a:t>
            </a:r>
            <a:r>
              <a:rPr lang="it-IT" sz="110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 IoT Index by Device</a:t>
            </a:r>
            <a:endParaRPr lang="it-IT" sz="11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92DBB9-F9FC-99D3-CE0A-D1F227EB0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" t="1849" r="864" b="2210"/>
          <a:stretch>
            <a:fillRect/>
          </a:stretch>
        </p:blipFill>
        <p:spPr bwMode="auto">
          <a:xfrm>
            <a:off x="591502" y="3102791"/>
            <a:ext cx="3790055" cy="1525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8223411-BF93-7624-9B4B-662232421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0" y="2919637"/>
            <a:ext cx="3287792" cy="1708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92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CBF2D-FA30-0F4D-70B9-AE84D3980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3DEF9-CEAA-7B21-76AA-316E03BA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01" y="272041"/>
            <a:ext cx="6326660" cy="492443"/>
          </a:xfrm>
        </p:spPr>
        <p:txBody>
          <a:bodyPr/>
          <a:lstStyle/>
          <a:p>
            <a:r>
              <a:rPr lang="it-IT" dirty="0" err="1"/>
              <a:t>Incidents</a:t>
            </a:r>
            <a:r>
              <a:rPr lang="it-IT" dirty="0"/>
              <a:t> </a:t>
            </a:r>
            <a:r>
              <a:rPr lang="it-IT" dirty="0" err="1"/>
              <a:t>map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C35D88-BE49-7A09-64FD-918C2D067EEC}"/>
              </a:ext>
            </a:extLst>
          </p:cNvPr>
          <p:cNvSpPr txBox="1"/>
          <p:nvPr/>
        </p:nvSpPr>
        <p:spPr>
          <a:xfrm>
            <a:off x="742621" y="4226128"/>
            <a:ext cx="37338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Attacchi  , incidenti e violazioni by </a:t>
            </a:r>
            <a:r>
              <a:rPr lang="it-IT" sz="1050" dirty="0" err="1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region</a:t>
            </a:r>
            <a:endParaRPr lang="it-IT" sz="10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3D13E0-C6CD-50C1-DEC2-56D93F4009E7}"/>
              </a:ext>
            </a:extLst>
          </p:cNvPr>
          <p:cNvSpPr txBox="1"/>
          <p:nvPr/>
        </p:nvSpPr>
        <p:spPr>
          <a:xfrm>
            <a:off x="4476452" y="4222281"/>
            <a:ext cx="4578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Attacchi , incidenti e violazioni by people</a:t>
            </a:r>
            <a:endParaRPr lang="it-IT" sz="11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33C2F94-BE57-FD58-334D-ACE78464A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4" y="1567706"/>
            <a:ext cx="3642206" cy="24052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85FC71-9D44-060F-5BD9-2CC9098EF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452" y="1567706"/>
            <a:ext cx="4045233" cy="24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5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C558F-E580-962A-F893-C533BE61E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888ED-C2B4-2BEA-EFF6-B99A434BA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02" y="272041"/>
            <a:ext cx="8354790" cy="492443"/>
          </a:xfrm>
        </p:spPr>
        <p:txBody>
          <a:bodyPr/>
          <a:lstStyle/>
          <a:p>
            <a:r>
              <a:rPr lang="it-IT" dirty="0"/>
              <a:t>Attacchi ed incidenti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95D344-8853-96FD-64B5-19C53775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098" y="1119496"/>
            <a:ext cx="7143828" cy="6463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Numero di attacchi molto alto e alto è uso di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07AB19-8C73-11A4-7EFE-7B80D04D7FEB}"/>
              </a:ext>
            </a:extLst>
          </p:cNvPr>
          <p:cNvSpPr txBox="1"/>
          <p:nvPr/>
        </p:nvSpPr>
        <p:spPr>
          <a:xfrm>
            <a:off x="668959" y="3949172"/>
            <a:ext cx="37338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Attacch</a:t>
            </a:r>
            <a:r>
              <a:rPr lang="it-IT" sz="105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i verso Incidenti</a:t>
            </a:r>
            <a:endParaRPr lang="it-IT" sz="10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986596-1815-CBB9-47A2-69F5DE4EED15}"/>
              </a:ext>
            </a:extLst>
          </p:cNvPr>
          <p:cNvSpPr txBox="1"/>
          <p:nvPr/>
        </p:nvSpPr>
        <p:spPr>
          <a:xfrm>
            <a:off x="4572000" y="3941478"/>
            <a:ext cx="4578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Us</a:t>
            </a:r>
            <a:r>
              <a:rPr lang="it-IT" sz="11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o AI</a:t>
            </a:r>
            <a:endParaRPr lang="it-IT" sz="11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8316EC-1609-6F6A-8D2C-DA6D43248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65943"/>
            <a:ext cx="4219575" cy="23755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F7565C-BEEE-CB06-36C8-26D386A11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40" y="2174969"/>
            <a:ext cx="3735255" cy="17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9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87646-5139-DE57-F464-CC41126DB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6BE977-83B5-A1EF-DFA8-2F54ECE5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02" y="272041"/>
            <a:ext cx="8354790" cy="492443"/>
          </a:xfrm>
        </p:spPr>
        <p:txBody>
          <a:bodyPr/>
          <a:lstStyle/>
          <a:p>
            <a:r>
              <a:rPr lang="it-IT" dirty="0"/>
              <a:t>Attack </a:t>
            </a:r>
            <a:r>
              <a:rPr lang="it-IT" dirty="0" err="1"/>
              <a:t>types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7927DE-AD95-7137-F5C0-B6A32428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098" y="1119496"/>
            <a:ext cx="7143828" cy="8617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No phishing, no cybersecurity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Attenzione ai RAT ( Agent Tesla ,  </a:t>
            </a:r>
            <a:r>
              <a:rPr lang="it-IT" sz="1400" dirty="0" err="1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AsyncRAT</a:t>
            </a: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D4F63A-03BF-0CC7-3901-811610D36C3E}"/>
              </a:ext>
            </a:extLst>
          </p:cNvPr>
          <p:cNvSpPr txBox="1"/>
          <p:nvPr/>
        </p:nvSpPr>
        <p:spPr>
          <a:xfrm>
            <a:off x="665859" y="4932821"/>
            <a:ext cx="37338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Tecniche utilizzate</a:t>
            </a:r>
            <a:endParaRPr lang="it-IT" sz="10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F80010-D046-F2B5-49EE-79B862922A74}"/>
              </a:ext>
            </a:extLst>
          </p:cNvPr>
          <p:cNvSpPr txBox="1"/>
          <p:nvPr/>
        </p:nvSpPr>
        <p:spPr>
          <a:xfrm>
            <a:off x="4572000" y="4932821"/>
            <a:ext cx="4578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Malware utilizzati</a:t>
            </a:r>
            <a:endParaRPr lang="it-IT" sz="11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39AA3F-2943-9378-1DCE-2C1DEB226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9098" y="2706323"/>
            <a:ext cx="3819076" cy="1989819"/>
          </a:xfrm>
          <a:prstGeom prst="rect">
            <a:avLst/>
          </a:prstGeom>
          <a:noFill/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B571A9E-8520-321F-0D8E-FADFE5E79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1" y="2706322"/>
            <a:ext cx="3451842" cy="1989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68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94563-37AD-DF7B-9661-366B528D5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932A6C-EBFC-3FA7-0040-21173315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02" y="272041"/>
            <a:ext cx="8354790" cy="492443"/>
          </a:xfrm>
        </p:spPr>
        <p:txBody>
          <a:bodyPr/>
          <a:lstStyle/>
          <a:p>
            <a:r>
              <a:rPr lang="it-IT" dirty="0" err="1"/>
              <a:t>harvest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, impact </a:t>
            </a:r>
            <a:r>
              <a:rPr lang="it-IT" dirty="0" err="1"/>
              <a:t>later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B95869-976F-5CA7-3787-B8085AEB3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098" y="1119496"/>
            <a:ext cx="7143828" cy="6463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Data </a:t>
            </a:r>
            <a:r>
              <a:rPr lang="it-IT" sz="1400" dirty="0" err="1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encrypted</a:t>
            </a: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for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Phishing for </a:t>
            </a:r>
            <a:r>
              <a:rPr lang="it-IT" sz="1400" dirty="0" err="1">
                <a:solidFill>
                  <a:srgbClr val="005A7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Informatin</a:t>
            </a: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5A76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60EFB0-0356-E8F8-6D06-33B053D9132C}"/>
              </a:ext>
            </a:extLst>
          </p:cNvPr>
          <p:cNvSpPr txBox="1"/>
          <p:nvPr/>
        </p:nvSpPr>
        <p:spPr>
          <a:xfrm>
            <a:off x="665859" y="4932821"/>
            <a:ext cx="37338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Impatto Quantum su incidenti</a:t>
            </a:r>
            <a:endParaRPr lang="it-IT" sz="10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A82508-7A61-44C4-980D-9935D65F8A26}"/>
              </a:ext>
            </a:extLst>
          </p:cNvPr>
          <p:cNvSpPr txBox="1"/>
          <p:nvPr/>
        </p:nvSpPr>
        <p:spPr>
          <a:xfrm>
            <a:off x="4161012" y="5028147"/>
            <a:ext cx="4578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005A7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Tattiche Mitre</a:t>
            </a:r>
            <a:endParaRPr lang="it-IT" sz="11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CE99B9-65E3-A3CF-6A6F-75321D38B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59" y="2792364"/>
            <a:ext cx="3071495" cy="190309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686C510-EC06-811B-56EC-09082BBAB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012" y="2207401"/>
            <a:ext cx="4481830" cy="27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1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7FD20-D1D8-3DB9-C4ED-BC7936E2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02" y="132137"/>
            <a:ext cx="7180898" cy="492443"/>
          </a:xfrm>
        </p:spPr>
        <p:txBody>
          <a:bodyPr/>
          <a:lstStyle/>
          <a:p>
            <a:r>
              <a:rPr lang="it-IT" dirty="0"/>
              <a:t>In sintesi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59E0E417-3101-FFBB-0112-4F4B51F13C41}"/>
              </a:ext>
            </a:extLst>
          </p:cNvPr>
          <p:cNvSpPr/>
          <p:nvPr/>
        </p:nvSpPr>
        <p:spPr>
          <a:xfrm>
            <a:off x="610186" y="1631384"/>
            <a:ext cx="8085046" cy="698997"/>
          </a:xfrm>
          <a:prstGeom prst="roundRect">
            <a:avLst>
              <a:gd name="adj" fmla="val 7328"/>
            </a:avLst>
          </a:prstGeom>
          <a:solidFill>
            <a:srgbClr val="D4EFFA"/>
          </a:solidFill>
        </p:spPr>
        <p:txBody>
          <a:bodyPr wrap="square" lIns="0" tIns="0" rIns="0" bIns="0" rtlCol="0"/>
          <a:lstStyle/>
          <a:p>
            <a:endParaRPr sz="2400">
              <a:latin typeface="Aptos" panose="020B0004020202020204" pitchFamily="34" charset="0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4031B138-B2FD-5F1D-E1A7-FBAF80BC07F7}"/>
              </a:ext>
            </a:extLst>
          </p:cNvPr>
          <p:cNvSpPr/>
          <p:nvPr/>
        </p:nvSpPr>
        <p:spPr>
          <a:xfrm>
            <a:off x="591502" y="4108687"/>
            <a:ext cx="8085046" cy="698997"/>
          </a:xfrm>
          <a:prstGeom prst="roundRect">
            <a:avLst>
              <a:gd name="adj" fmla="val 7328"/>
            </a:avLst>
          </a:prstGeom>
          <a:solidFill>
            <a:srgbClr val="D4EFFA"/>
          </a:solidFill>
        </p:spPr>
        <p:txBody>
          <a:bodyPr wrap="square" lIns="0" tIns="0" rIns="0" bIns="0" rtlCol="0"/>
          <a:lstStyle/>
          <a:p>
            <a:endParaRPr sz="2400">
              <a:latin typeface="Aptos" panose="020B0004020202020204" pitchFamily="34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44686289-2538-69FF-E957-5439A5C96862}"/>
              </a:ext>
            </a:extLst>
          </p:cNvPr>
          <p:cNvSpPr/>
          <p:nvPr/>
        </p:nvSpPr>
        <p:spPr>
          <a:xfrm>
            <a:off x="591502" y="3284930"/>
            <a:ext cx="8085046" cy="698997"/>
          </a:xfrm>
          <a:prstGeom prst="roundRect">
            <a:avLst>
              <a:gd name="adj" fmla="val 7328"/>
            </a:avLst>
          </a:prstGeom>
          <a:solidFill>
            <a:srgbClr val="D4EFFA"/>
          </a:solidFill>
        </p:spPr>
        <p:txBody>
          <a:bodyPr wrap="square" lIns="0" tIns="0" rIns="0" bIns="0" rtlCol="0"/>
          <a:lstStyle/>
          <a:p>
            <a:endParaRPr sz="2400">
              <a:latin typeface="Aptos" panose="020B0004020202020204" pitchFamily="34" charset="0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9369B7A6-F038-0892-22F8-87C31749497F}"/>
              </a:ext>
            </a:extLst>
          </p:cNvPr>
          <p:cNvSpPr/>
          <p:nvPr/>
        </p:nvSpPr>
        <p:spPr>
          <a:xfrm>
            <a:off x="591502" y="2446219"/>
            <a:ext cx="8085046" cy="698997"/>
          </a:xfrm>
          <a:prstGeom prst="roundRect">
            <a:avLst>
              <a:gd name="adj" fmla="val 7328"/>
            </a:avLst>
          </a:prstGeom>
          <a:solidFill>
            <a:srgbClr val="D4EFFA"/>
          </a:solidFill>
        </p:spPr>
        <p:txBody>
          <a:bodyPr wrap="square" lIns="0" tIns="0" rIns="0" bIns="0" rtlCol="0"/>
          <a:lstStyle/>
          <a:p>
            <a:endParaRPr sz="2400">
              <a:latin typeface="Aptos" panose="020B0004020202020204" pitchFamily="34" charset="0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976F8BCD-8A12-7AE8-D280-31D854821E2B}"/>
              </a:ext>
            </a:extLst>
          </p:cNvPr>
          <p:cNvSpPr txBox="1"/>
          <p:nvPr/>
        </p:nvSpPr>
        <p:spPr>
          <a:xfrm>
            <a:off x="1536662" y="4140552"/>
            <a:ext cx="6489708" cy="243709"/>
          </a:xfrm>
          <a:prstGeom prst="rect">
            <a:avLst/>
          </a:prstGeom>
        </p:spPr>
        <p:txBody>
          <a:bodyPr vert="horz" wrap="square" lIns="0" tIns="27992" rIns="0" bIns="0" rtlCol="0">
            <a:spAutoFit/>
          </a:bodyPr>
          <a:lstStyle/>
          <a:p>
            <a:pPr>
              <a:spcBef>
                <a:spcPts val="220"/>
              </a:spcBef>
            </a:pPr>
            <a:r>
              <a:rPr lang="it-IT" sz="1400" b="1" dirty="0">
                <a:solidFill>
                  <a:srgbClr val="063F66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Digitalizzazione irreversibile, </a:t>
            </a:r>
            <a:r>
              <a:rPr lang="it-IT" sz="1400" b="1" dirty="0" err="1">
                <a:solidFill>
                  <a:srgbClr val="063F66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richede</a:t>
            </a:r>
            <a:r>
              <a:rPr lang="it-IT" sz="1400" b="1" dirty="0">
                <a:solidFill>
                  <a:srgbClr val="063F66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approcci </a:t>
            </a:r>
            <a:r>
              <a:rPr lang="it-IT" sz="1400" b="1" dirty="0" err="1">
                <a:solidFill>
                  <a:srgbClr val="063F66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DevSecOps</a:t>
            </a:r>
            <a:r>
              <a:rPr lang="it-IT" sz="1400" b="1" dirty="0">
                <a:solidFill>
                  <a:srgbClr val="063F66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Shift-Left</a:t>
            </a:r>
            <a:endParaRPr lang="it-IT" sz="1200" dirty="0">
              <a:solidFill>
                <a:srgbClr val="063F66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EF4C6315-480D-58DB-49FF-40C6AB3B00A5}"/>
              </a:ext>
            </a:extLst>
          </p:cNvPr>
          <p:cNvSpPr/>
          <p:nvPr/>
        </p:nvSpPr>
        <p:spPr>
          <a:xfrm>
            <a:off x="591502" y="4974018"/>
            <a:ext cx="8085046" cy="698997"/>
          </a:xfrm>
          <a:prstGeom prst="roundRect">
            <a:avLst>
              <a:gd name="adj" fmla="val 7328"/>
            </a:avLst>
          </a:prstGeom>
          <a:solidFill>
            <a:srgbClr val="D4EFFA"/>
          </a:solidFill>
        </p:spPr>
        <p:txBody>
          <a:bodyPr wrap="square" lIns="0" tIns="0" rIns="0" bIns="0" rtlCol="0"/>
          <a:lstStyle/>
          <a:p>
            <a:endParaRPr sz="2400">
              <a:latin typeface="Aptos" panose="020B000402020202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B037F673-0F0C-8539-C364-D0DD1C2B7CC0}"/>
              </a:ext>
            </a:extLst>
          </p:cNvPr>
          <p:cNvSpPr txBox="1"/>
          <p:nvPr/>
        </p:nvSpPr>
        <p:spPr>
          <a:xfrm>
            <a:off x="1529450" y="5087111"/>
            <a:ext cx="6489708" cy="459153"/>
          </a:xfrm>
          <a:prstGeom prst="rect">
            <a:avLst/>
          </a:prstGeom>
        </p:spPr>
        <p:txBody>
          <a:bodyPr vert="horz" wrap="square" lIns="0" tIns="27992" rIns="0" bIns="0" rtlCol="0">
            <a:spAutoFit/>
          </a:bodyPr>
          <a:lstStyle/>
          <a:p>
            <a:pPr>
              <a:spcBef>
                <a:spcPts val="220"/>
              </a:spcBef>
            </a:pPr>
            <a:r>
              <a:rPr lang="it-IT" sz="1400" b="1" dirty="0">
                <a:solidFill>
                  <a:srgbClr val="063F66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fronte di risorse limitate, investimento devono essere fatti in funzione della conoscenza del rischio</a:t>
            </a:r>
            <a:endParaRPr lang="it-IT" sz="1200" dirty="0">
              <a:solidFill>
                <a:srgbClr val="063F66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12A8E9CB-7A79-B701-3A57-465D16B2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2" y="3993211"/>
            <a:ext cx="1121761" cy="107298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34187C9-A3DF-585D-C0B6-929538833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18" y="4843956"/>
            <a:ext cx="1847248" cy="1286367"/>
          </a:xfrm>
          <a:prstGeom prst="rect">
            <a:avLst/>
          </a:prstGeom>
        </p:spPr>
      </p:pic>
      <p:sp>
        <p:nvSpPr>
          <p:cNvPr id="14" name="object 12">
            <a:extLst>
              <a:ext uri="{FF2B5EF4-FFF2-40B4-BE49-F238E27FC236}">
                <a16:creationId xmlns:a16="http://schemas.microsoft.com/office/drawing/2014/main" id="{B0056457-B572-24CA-C5BA-FECCF58E2D70}"/>
              </a:ext>
            </a:extLst>
          </p:cNvPr>
          <p:cNvSpPr txBox="1"/>
          <p:nvPr/>
        </p:nvSpPr>
        <p:spPr>
          <a:xfrm>
            <a:off x="1543874" y="2476062"/>
            <a:ext cx="6514086" cy="243709"/>
          </a:xfrm>
          <a:prstGeom prst="rect">
            <a:avLst/>
          </a:prstGeom>
        </p:spPr>
        <p:txBody>
          <a:bodyPr vert="horz" wrap="square" lIns="0" tIns="27992" rIns="0" bIns="0" rtlCol="0">
            <a:spAutoFit/>
          </a:bodyPr>
          <a:lstStyle/>
          <a:p>
            <a:pPr>
              <a:spcBef>
                <a:spcPts val="220"/>
              </a:spcBef>
            </a:pPr>
            <a:r>
              <a:rPr lang="it-IT" sz="1400" b="1" dirty="0">
                <a:solidFill>
                  <a:srgbClr val="063F66"/>
                </a:solidFill>
                <a:latin typeface="+mn-lt"/>
              </a:rPr>
              <a:t>No phishing , no cybersecurity </a:t>
            </a:r>
            <a:endParaRPr sz="1200" dirty="0">
              <a:solidFill>
                <a:srgbClr val="063F66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Elemento grafico 15" descr="Programmatrice contorno">
            <a:extLst>
              <a:ext uri="{FF2B5EF4-FFF2-40B4-BE49-F238E27FC236}">
                <a16:creationId xmlns:a16="http://schemas.microsoft.com/office/drawing/2014/main" id="{EFCC53A2-165F-639D-7E34-E899288A5C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198" y="1662695"/>
            <a:ext cx="596271" cy="596271"/>
          </a:xfrm>
          <a:prstGeom prst="rect">
            <a:avLst/>
          </a:prstGeom>
        </p:spPr>
      </p:pic>
      <p:pic>
        <p:nvPicPr>
          <p:cNvPr id="17" name="Elemento grafico 16" descr="Illustratore contorno">
            <a:extLst>
              <a:ext uri="{FF2B5EF4-FFF2-40B4-BE49-F238E27FC236}">
                <a16:creationId xmlns:a16="http://schemas.microsoft.com/office/drawing/2014/main" id="{2CDAB6B8-F8B3-049E-E651-19929EC691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5592" y="2471238"/>
            <a:ext cx="598616" cy="598616"/>
          </a:xfrm>
          <a:prstGeom prst="rect">
            <a:avLst/>
          </a:prstGeom>
        </p:spPr>
      </p:pic>
      <p:sp>
        <p:nvSpPr>
          <p:cNvPr id="18" name="object 11">
            <a:extLst>
              <a:ext uri="{FF2B5EF4-FFF2-40B4-BE49-F238E27FC236}">
                <a16:creationId xmlns:a16="http://schemas.microsoft.com/office/drawing/2014/main" id="{F9974790-08CA-5FC3-BEE7-7C756B4157CF}"/>
              </a:ext>
            </a:extLst>
          </p:cNvPr>
          <p:cNvSpPr txBox="1"/>
          <p:nvPr/>
        </p:nvSpPr>
        <p:spPr>
          <a:xfrm>
            <a:off x="1543874" y="1772296"/>
            <a:ext cx="6475284" cy="243709"/>
          </a:xfrm>
          <a:prstGeom prst="rect">
            <a:avLst/>
          </a:prstGeom>
        </p:spPr>
        <p:txBody>
          <a:bodyPr vert="horz" wrap="square" lIns="0" tIns="27992" rIns="0" bIns="0" rtlCol="0" anchor="t">
            <a:spAutoFit/>
          </a:bodyPr>
          <a:lstStyle/>
          <a:p>
            <a:pPr>
              <a:spcBef>
                <a:spcPts val="220"/>
              </a:spcBef>
            </a:pPr>
            <a:r>
              <a:rPr lang="it-IT" sz="1400" b="1" dirty="0" err="1">
                <a:solidFill>
                  <a:srgbClr val="063F66"/>
                </a:solidFill>
              </a:rPr>
              <a:t>Harvest</a:t>
            </a:r>
            <a:r>
              <a:rPr lang="it-IT" sz="1400" b="1" dirty="0">
                <a:solidFill>
                  <a:srgbClr val="063F66"/>
                </a:solidFill>
              </a:rPr>
              <a:t> </a:t>
            </a:r>
            <a:r>
              <a:rPr lang="it-IT" sz="1400" b="1" dirty="0" err="1">
                <a:solidFill>
                  <a:srgbClr val="063F66"/>
                </a:solidFill>
              </a:rPr>
              <a:t>now</a:t>
            </a:r>
            <a:r>
              <a:rPr lang="it-IT" sz="1400" b="1" dirty="0">
                <a:solidFill>
                  <a:srgbClr val="063F66"/>
                </a:solidFill>
              </a:rPr>
              <a:t>, impact </a:t>
            </a:r>
            <a:r>
              <a:rPr lang="it-IT" sz="1400" b="1" dirty="0" err="1">
                <a:solidFill>
                  <a:srgbClr val="063F66"/>
                </a:solidFill>
              </a:rPr>
              <a:t>later</a:t>
            </a:r>
            <a:endParaRPr lang="it-IT" sz="1400" b="1" dirty="0">
              <a:solidFill>
                <a:srgbClr val="063F66"/>
              </a:solidFill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0B47BAA0-3E30-B352-EB87-3CF67199B2B4}"/>
              </a:ext>
            </a:extLst>
          </p:cNvPr>
          <p:cNvSpPr txBox="1"/>
          <p:nvPr/>
        </p:nvSpPr>
        <p:spPr>
          <a:xfrm>
            <a:off x="1543874" y="3307376"/>
            <a:ext cx="6567624" cy="243709"/>
          </a:xfrm>
          <a:prstGeom prst="rect">
            <a:avLst/>
          </a:prstGeom>
        </p:spPr>
        <p:txBody>
          <a:bodyPr vert="horz" wrap="square" lIns="0" tIns="27992" rIns="0" bIns="0" rtlCol="0">
            <a:spAutoFit/>
          </a:bodyPr>
          <a:lstStyle/>
          <a:p>
            <a:pPr>
              <a:spcBef>
                <a:spcPts val="220"/>
              </a:spcBef>
            </a:pPr>
            <a:r>
              <a:rPr lang="it-IT" sz="1400" b="1" dirty="0">
                <a:solidFill>
                  <a:srgbClr val="063F66"/>
                </a:solidFill>
                <a:latin typeface="Aptos" panose="020B0004020202020204" pitchFamily="34" charset="0"/>
                <a:cs typeface="Trebuchet MS"/>
              </a:rPr>
              <a:t>Perimetri eterogenei richiedono approcci non tradizionali   </a:t>
            </a:r>
            <a:endParaRPr lang="it-IT" sz="1200" dirty="0">
              <a:latin typeface="Aptos" panose="020B0004020202020204" pitchFamily="34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3C706631-9DB4-290E-F350-60A4AAFA6F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07" y="3090765"/>
            <a:ext cx="1318785" cy="1262836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367DE894-792F-6108-D224-08FA0C4A8376}"/>
              </a:ext>
            </a:extLst>
          </p:cNvPr>
          <p:cNvSpPr/>
          <p:nvPr/>
        </p:nvSpPr>
        <p:spPr>
          <a:xfrm>
            <a:off x="610186" y="844262"/>
            <a:ext cx="8066362" cy="698997"/>
          </a:xfrm>
          <a:prstGeom prst="roundRect">
            <a:avLst>
              <a:gd name="adj" fmla="val 7328"/>
            </a:avLst>
          </a:prstGeom>
          <a:solidFill>
            <a:srgbClr val="D4EFFA"/>
          </a:solidFill>
        </p:spPr>
        <p:txBody>
          <a:bodyPr wrap="square" lIns="0" tIns="0" rIns="0" bIns="0" rtlCol="0"/>
          <a:lstStyle/>
          <a:p>
            <a:endParaRPr sz="2400">
              <a:latin typeface="Aptos" panose="020B0004020202020204" pitchFamily="34" charset="0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10E5DBE6-68E1-DDDA-3BAA-8B27F7FBF276}"/>
              </a:ext>
            </a:extLst>
          </p:cNvPr>
          <p:cNvSpPr txBox="1"/>
          <p:nvPr/>
        </p:nvSpPr>
        <p:spPr>
          <a:xfrm>
            <a:off x="1529450" y="1052221"/>
            <a:ext cx="6475284" cy="243709"/>
          </a:xfrm>
          <a:prstGeom prst="rect">
            <a:avLst/>
          </a:prstGeom>
        </p:spPr>
        <p:txBody>
          <a:bodyPr vert="horz" wrap="square" lIns="0" tIns="27992" rIns="0" bIns="0" rtlCol="0" anchor="t">
            <a:spAutoFit/>
          </a:bodyPr>
          <a:lstStyle/>
          <a:p>
            <a:pPr>
              <a:spcBef>
                <a:spcPts val="220"/>
              </a:spcBef>
            </a:pPr>
            <a:r>
              <a:rPr lang="it-IT" sz="1400" b="1" dirty="0" err="1">
                <a:solidFill>
                  <a:srgbClr val="063F66"/>
                </a:solidFill>
              </a:rPr>
              <a:t>Attackers</a:t>
            </a:r>
            <a:r>
              <a:rPr lang="it-IT" sz="1400" b="1" dirty="0">
                <a:solidFill>
                  <a:srgbClr val="063F66"/>
                </a:solidFill>
              </a:rPr>
              <a:t> </a:t>
            </a:r>
            <a:r>
              <a:rPr lang="it-IT" sz="1400" b="1" dirty="0" err="1">
                <a:solidFill>
                  <a:srgbClr val="063F66"/>
                </a:solidFill>
              </a:rPr>
              <a:t>never</a:t>
            </a:r>
            <a:r>
              <a:rPr lang="it-IT" sz="1400" b="1" dirty="0">
                <a:solidFill>
                  <a:srgbClr val="063F66"/>
                </a:solidFill>
              </a:rPr>
              <a:t> </a:t>
            </a:r>
            <a:r>
              <a:rPr lang="it-IT" sz="1400" b="1" dirty="0" err="1">
                <a:solidFill>
                  <a:srgbClr val="063F66"/>
                </a:solidFill>
              </a:rPr>
              <a:t>sleep</a:t>
            </a:r>
            <a:r>
              <a:rPr lang="it-IT" sz="1400" b="1" dirty="0">
                <a:solidFill>
                  <a:srgbClr val="063F66"/>
                </a:solidFill>
              </a:rPr>
              <a:t>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5121EA-E8B7-5D3B-E546-5AAD853320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198" y="938887"/>
            <a:ext cx="598616" cy="5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25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 - scu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Office Theme - scu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2F2924E47854CAD07C06BB5CE1239" ma:contentTypeVersion="10" ma:contentTypeDescription="Create a new document." ma:contentTypeScope="" ma:versionID="70be61022eb5dcb76f119eb6c43900d2">
  <xsd:schema xmlns:xsd="http://www.w3.org/2001/XMLSchema" xmlns:xs="http://www.w3.org/2001/XMLSchema" xmlns:p="http://schemas.microsoft.com/office/2006/metadata/properties" xmlns:ns2="7b9b0c4d-2639-416a-a556-6d1855b0b9f1" xmlns:ns3="941ce1a3-d670-4258-9a54-208e1d539d41" targetNamespace="http://schemas.microsoft.com/office/2006/metadata/properties" ma:root="true" ma:fieldsID="4a8b3e2b9edae233ffb8621532cbf1f8" ns2:_="" ns3:_="">
    <xsd:import namespace="7b9b0c4d-2639-416a-a556-6d1855b0b9f1"/>
    <xsd:import namespace="941ce1a3-d670-4258-9a54-208e1d539d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b0c4d-2639-416a-a556-6d1855b0b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eae698f-1625-4935-a46d-78a82f340d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ce1a3-d670-4258-9a54-208e1d539d4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0aa72ed-3067-4fb0-b142-3e600f5bc599}" ma:internalName="TaxCatchAll" ma:showField="CatchAllData" ma:web="941ce1a3-d670-4258-9a54-208e1d539d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9b0c4d-2639-416a-a556-6d1855b0b9f1">
      <Terms xmlns="http://schemas.microsoft.com/office/infopath/2007/PartnerControls"/>
    </lcf76f155ced4ddcb4097134ff3c332f>
    <TaxCatchAll xmlns="941ce1a3-d670-4258-9a54-208e1d539d41" xsi:nil="true"/>
  </documentManagement>
</p:properties>
</file>

<file path=customXml/itemProps1.xml><?xml version="1.0" encoding="utf-8"?>
<ds:datastoreItem xmlns:ds="http://schemas.openxmlformats.org/officeDocument/2006/customXml" ds:itemID="{7DDB1342-EAF2-483F-9A9F-32BE99DF4F6D}">
  <ds:schemaRefs>
    <ds:schemaRef ds:uri="7b9b0c4d-2639-416a-a556-6d1855b0b9f1"/>
    <ds:schemaRef ds:uri="941ce1a3-d670-4258-9a54-208e1d539d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58055D-F595-4C1D-A8A4-FA4F0E53C2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15EE60-AD73-43A2-B869-5D3AB4CE18B0}">
  <ds:schemaRefs>
    <ds:schemaRef ds:uri="7b9b0c4d-2639-416a-a556-6d1855b0b9f1"/>
    <ds:schemaRef ds:uri="941ce1a3-d670-4258-9a54-208e1d539d4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20567</TotalTime>
  <Words>1494</Words>
  <Application>Microsoft Office PowerPoint</Application>
  <PresentationFormat>Presentazione su schermo (16:10)</PresentationFormat>
  <Paragraphs>85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10</vt:i4>
      </vt:variant>
    </vt:vector>
  </HeadingPairs>
  <TitlesOfParts>
    <vt:vector size="22" baseType="lpstr">
      <vt:lpstr>Aptos</vt:lpstr>
      <vt:lpstr>Aptos SemiBold</vt:lpstr>
      <vt:lpstr>Arial</vt:lpstr>
      <vt:lpstr>Calibri</vt:lpstr>
      <vt:lpstr>Courier New</vt:lpstr>
      <vt:lpstr>Trebuchet MS</vt:lpstr>
      <vt:lpstr>Wingdings</vt:lpstr>
      <vt:lpstr>Office Theme</vt:lpstr>
      <vt:lpstr>2_Office Theme - scuro</vt:lpstr>
      <vt:lpstr>1_Office Theme</vt:lpstr>
      <vt:lpstr>Personalizza struttura</vt:lpstr>
      <vt:lpstr>3_Office Theme - scuro</vt:lpstr>
      <vt:lpstr>Presentazione standard di PowerPoint</vt:lpstr>
      <vt:lpstr>Why , perché, pourquoi, ¿por qué?, Warum?, 为什么 </vt:lpstr>
      <vt:lpstr>IT or IoT, this is the problem  </vt:lpstr>
      <vt:lpstr>IT or IoT, this is the problem  </vt:lpstr>
      <vt:lpstr>Incidents map</vt:lpstr>
      <vt:lpstr>Attacchi ed incidenti</vt:lpstr>
      <vt:lpstr>Attack types</vt:lpstr>
      <vt:lpstr>harvest now, impact later</vt:lpstr>
      <vt:lpstr>In sintesi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Monza Miriam</dc:creator>
  <cp:lastModifiedBy>Raguseo Domenico</cp:lastModifiedBy>
  <cp:revision>41</cp:revision>
  <dcterms:created xsi:type="dcterms:W3CDTF">2025-02-25T20:21:59Z</dcterms:created>
  <dcterms:modified xsi:type="dcterms:W3CDTF">2026-04-16T07:41:40Z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2025-02-20T00:00:00Z</vt:filetime>
  </property>
  <property fmtid="{D5CDD505-2E9C-101B-9397-08002B2CF9AE}" pid="3" name="LastSaved">
    <vt:filetime>2025-02-25T00:00:00Z</vt:filetime>
  </property>
  <property fmtid="{D5CDD505-2E9C-101B-9397-08002B2CF9AE}" pid="4" name="ContentTypeId">
    <vt:lpwstr>0x0101003302F2924E47854CAD07C06BB5CE1239</vt:lpwstr>
  </property>
  <property fmtid="{D5CDD505-2E9C-101B-9397-08002B2CF9AE}" pid="5" name="MediaServiceImageTags">
    <vt:lpwstr/>
  </property>
</Properties>
</file>